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4" r:id="rId2"/>
    <p:sldMasterId id="2147483686" r:id="rId3"/>
  </p:sldMasterIdLst>
  <p:notesMasterIdLst>
    <p:notesMasterId r:id="rId29"/>
  </p:notesMasterIdLst>
  <p:handoutMasterIdLst>
    <p:handoutMasterId r:id="rId30"/>
  </p:handoutMasterIdLst>
  <p:sldIdLst>
    <p:sldId id="333" r:id="rId4"/>
    <p:sldId id="337" r:id="rId5"/>
    <p:sldId id="311" r:id="rId6"/>
    <p:sldId id="327" r:id="rId7"/>
    <p:sldId id="338" r:id="rId8"/>
    <p:sldId id="342" r:id="rId9"/>
    <p:sldId id="339" r:id="rId10"/>
    <p:sldId id="329" r:id="rId11"/>
    <p:sldId id="341" r:id="rId12"/>
    <p:sldId id="355" r:id="rId13"/>
    <p:sldId id="340" r:id="rId14"/>
    <p:sldId id="343" r:id="rId15"/>
    <p:sldId id="344" r:id="rId16"/>
    <p:sldId id="358" r:id="rId17"/>
    <p:sldId id="345" r:id="rId18"/>
    <p:sldId id="357" r:id="rId19"/>
    <p:sldId id="347" r:id="rId20"/>
    <p:sldId id="349" r:id="rId21"/>
    <p:sldId id="348" r:id="rId22"/>
    <p:sldId id="350" r:id="rId23"/>
    <p:sldId id="351" r:id="rId24"/>
    <p:sldId id="352" r:id="rId25"/>
    <p:sldId id="353" r:id="rId26"/>
    <p:sldId id="354" r:id="rId27"/>
    <p:sldId id="259" r:id="rId28"/>
  </p:sldIdLst>
  <p:sldSz cx="12192000" cy="6858000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0B6BA1C-3EB7-4D55-9659-767652A1B1B7}">
          <p14:sldIdLst>
            <p14:sldId id="333"/>
            <p14:sldId id="337"/>
            <p14:sldId id="311"/>
            <p14:sldId id="327"/>
            <p14:sldId id="338"/>
            <p14:sldId id="342"/>
            <p14:sldId id="339"/>
            <p14:sldId id="329"/>
            <p14:sldId id="341"/>
            <p14:sldId id="355"/>
            <p14:sldId id="340"/>
            <p14:sldId id="343"/>
            <p14:sldId id="344"/>
            <p14:sldId id="358"/>
            <p14:sldId id="345"/>
            <p14:sldId id="357"/>
            <p14:sldId id="347"/>
            <p14:sldId id="349"/>
            <p14:sldId id="348"/>
            <p14:sldId id="350"/>
            <p14:sldId id="351"/>
            <p14:sldId id="352"/>
            <p14:sldId id="353"/>
            <p14:sldId id="354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AA9"/>
    <a:srgbClr val="B3D200"/>
    <a:srgbClr val="3D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909" autoAdjust="0"/>
  </p:normalViewPr>
  <p:slideViewPr>
    <p:cSldViewPr>
      <p:cViewPr varScale="1">
        <p:scale>
          <a:sx n="115" d="100"/>
          <a:sy n="115" d="100"/>
        </p:scale>
        <p:origin x="372" y="108"/>
      </p:cViewPr>
      <p:guideLst>
        <p:guide orient="horz" pos="1979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235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36BE6-78E2-4803-BA78-CC33E2D72512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5DAF1-4CFE-43E1-8A28-C0EF6A7F1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142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4EAA-3A60-471A-825E-C46F3CBF8F03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6B51A-2E60-4DFC-84F8-2995E054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49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4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8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771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97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595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082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42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01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064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524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34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674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338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42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52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38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59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50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91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C6B51A-2E60-4DFC-84F8-2995E054CE1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38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8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10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69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660598"/>
            <a:ext cx="1105876" cy="132824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983432" y="2683769"/>
            <a:ext cx="10153128" cy="1465312"/>
          </a:xfrm>
        </p:spPr>
        <p:txBody>
          <a:bodyPr/>
          <a:lstStyle>
            <a:lvl1pPr>
              <a:defRPr b="1">
                <a:solidFill>
                  <a:srgbClr val="003AA9"/>
                </a:solidFill>
              </a:defRPr>
            </a:lvl1pPr>
          </a:lstStyle>
          <a:p>
            <a:r>
              <a:rPr lang="cs-CZ" dirty="0"/>
              <a:t>Toto je pouze slepý název prezentace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83432" y="5027888"/>
            <a:ext cx="10153128" cy="1126976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oddělení, odbor</a:t>
            </a:r>
          </a:p>
          <a:p>
            <a:r>
              <a:rPr lang="cs-CZ" dirty="0"/>
              <a:t>Státní fond životního prostředí ČR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6348288" y="660598"/>
            <a:ext cx="4788272" cy="12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2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 userDrawn="1"/>
        </p:nvSpPr>
        <p:spPr>
          <a:xfrm>
            <a:off x="670081" y="4293096"/>
            <a:ext cx="8428218" cy="533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1200" dirty="0">
                <a:solidFill>
                  <a:srgbClr val="003AA9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cs-CZ" sz="2800" b="1" kern="1200" dirty="0">
                <a:solidFill>
                  <a:srgbClr val="3DA200"/>
                </a:solidFill>
                <a:latin typeface="+mj-lt"/>
                <a:ea typeface="+mj-ea"/>
                <a:cs typeface="+mj-cs"/>
              </a:rPr>
              <a:t>novazelena</a:t>
            </a:r>
            <a:r>
              <a:rPr lang="cs-CZ" sz="2800" b="1" kern="1200" dirty="0">
                <a:solidFill>
                  <a:srgbClr val="B3D200"/>
                </a:solidFill>
                <a:latin typeface="+mj-lt"/>
                <a:ea typeface="+mj-ea"/>
                <a:cs typeface="+mj-cs"/>
              </a:rPr>
              <a:t>usporam.cz</a:t>
            </a:r>
          </a:p>
          <a:p>
            <a:pPr marL="108000" algn="l">
              <a:lnSpc>
                <a:spcPct val="100000"/>
              </a:lnSpc>
            </a:pPr>
            <a:r>
              <a:rPr lang="cs-CZ" sz="28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88" y="5661248"/>
            <a:ext cx="2648405" cy="73758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9862" r="6802" b="40743"/>
          <a:stretch/>
        </p:blipFill>
        <p:spPr>
          <a:xfrm>
            <a:off x="5807968" y="5767666"/>
            <a:ext cx="2664296" cy="593564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 userDrawn="1"/>
        </p:nvSpPr>
        <p:spPr>
          <a:xfrm>
            <a:off x="695400" y="2126047"/>
            <a:ext cx="6336704" cy="850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 b="1" dirty="0">
                <a:solidFill>
                  <a:srgbClr val="003AA9"/>
                </a:solidFill>
                <a:latin typeface="+mn-lt"/>
              </a:rPr>
              <a:t>Děkuji za pozornost!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8112224" y="116632"/>
            <a:ext cx="38884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988037" y="5373216"/>
            <a:ext cx="4239339" cy="11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660598"/>
            <a:ext cx="1105876" cy="132824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983432" y="2683769"/>
            <a:ext cx="10153128" cy="1465312"/>
          </a:xfrm>
        </p:spPr>
        <p:txBody>
          <a:bodyPr/>
          <a:lstStyle>
            <a:lvl1pPr>
              <a:defRPr b="1">
                <a:solidFill>
                  <a:srgbClr val="005949"/>
                </a:solidFill>
              </a:defRPr>
            </a:lvl1pPr>
          </a:lstStyle>
          <a:p>
            <a:r>
              <a:rPr lang="cs-CZ" dirty="0"/>
              <a:t>Toto je pouze slepý název prezentace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83432" y="5027888"/>
            <a:ext cx="10153128" cy="1126976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oddělení, odbor</a:t>
            </a:r>
          </a:p>
          <a:p>
            <a:r>
              <a:rPr lang="cs-CZ" dirty="0"/>
              <a:t>Státní fond životního prostředí ČR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6348288" y="660598"/>
            <a:ext cx="4788272" cy="12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ulk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548680"/>
            <a:ext cx="1584176" cy="1902716"/>
          </a:xfrm>
          <a:prstGeom prst="rect">
            <a:avLst/>
          </a:prstGeom>
        </p:spPr>
      </p:pic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9416" y="5301208"/>
            <a:ext cx="7416824" cy="1126976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oddělení, odbor</a:t>
            </a:r>
          </a:p>
          <a:p>
            <a:r>
              <a:rPr lang="cs-CZ" dirty="0"/>
              <a:t>Státní fond životního prostředí ČR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48" y="-12558"/>
            <a:ext cx="5621955" cy="596182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839416" y="3212976"/>
            <a:ext cx="7416824" cy="14653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Toto je pouze slepý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96618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1006153"/>
            <a:ext cx="12192000" cy="5851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988840"/>
            <a:ext cx="10363200" cy="1611611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4149080"/>
            <a:ext cx="10363200" cy="148972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B3D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50502"/>
            <a:ext cx="2318108" cy="5311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8328248" y="116632"/>
            <a:ext cx="2916064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6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766763" y="2349500"/>
            <a:ext cx="10518775" cy="37433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61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7408" y="2316013"/>
            <a:ext cx="5384800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316013"/>
            <a:ext cx="5226992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19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9409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9409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3"/>
          </p:nvPr>
        </p:nvSpPr>
        <p:spPr>
          <a:xfrm>
            <a:off x="6314025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4"/>
          </p:nvPr>
        </p:nvSpPr>
        <p:spPr>
          <a:xfrm>
            <a:off x="6314025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819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871864" y="6165304"/>
            <a:ext cx="2844800" cy="365125"/>
          </a:xfrm>
        </p:spPr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22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-podtitul-text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40768"/>
            <a:ext cx="10537171" cy="61872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812479" y="2209263"/>
            <a:ext cx="105641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2902234"/>
            <a:ext cx="10537171" cy="387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/>
            </a:lvl1pPr>
          </a:lstStyle>
          <a:p>
            <a:r>
              <a:rPr lang="cs-CZ" dirty="0"/>
              <a:t>Toto je pouze slepý text</a:t>
            </a:r>
          </a:p>
        </p:txBody>
      </p:sp>
    </p:spTree>
    <p:extLst>
      <p:ext uri="{BB962C8B-B14F-4D97-AF65-F5344CB8AC3E}">
        <p14:creationId xmlns:p14="http://schemas.microsoft.com/office/powerpoint/2010/main" val="3782786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68760"/>
            <a:ext cx="4011084" cy="946026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268759"/>
            <a:ext cx="6815667" cy="48965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2348880"/>
            <a:ext cx="4011084" cy="37772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96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/>
          <a:stretch/>
        </p:blipFill>
        <p:spPr>
          <a:xfrm>
            <a:off x="0" y="990872"/>
            <a:ext cx="12192000" cy="58671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988840"/>
            <a:ext cx="10363200" cy="1611611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4149080"/>
            <a:ext cx="10363200" cy="148972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34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727" y="508518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42727" y="1277786"/>
            <a:ext cx="10609179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2727" y="565192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751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-19130"/>
            <a:ext cx="12192000" cy="51763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5"/>
          <a:stretch/>
        </p:blipFill>
        <p:spPr>
          <a:xfrm>
            <a:off x="5271906" y="4577951"/>
            <a:ext cx="6920094" cy="579242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 userDrawn="1"/>
        </p:nvSpPr>
        <p:spPr>
          <a:xfrm>
            <a:off x="6888088" y="4758881"/>
            <a:ext cx="4827818" cy="5331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kern="1200" dirty="0">
                <a:solidFill>
                  <a:srgbClr val="003AA9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cs-CZ" sz="2600" b="1" kern="1200" dirty="0">
                <a:solidFill>
                  <a:srgbClr val="3DA200"/>
                </a:solidFill>
                <a:latin typeface="+mj-lt"/>
                <a:ea typeface="+mj-ea"/>
                <a:cs typeface="+mj-cs"/>
              </a:rPr>
              <a:t>novazelena</a:t>
            </a:r>
            <a:r>
              <a:rPr lang="cs-CZ" sz="2600" b="1" kern="1200" dirty="0">
                <a:solidFill>
                  <a:srgbClr val="B3D200"/>
                </a:solidFill>
                <a:latin typeface="+mj-lt"/>
                <a:ea typeface="+mj-ea"/>
                <a:cs typeface="+mj-cs"/>
              </a:rPr>
              <a:t>usporam.cz</a:t>
            </a:r>
            <a:endParaRPr lang="cs-CZ" sz="2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88" y="5661248"/>
            <a:ext cx="2648405" cy="73758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9862" r="6802" b="40743"/>
          <a:stretch/>
        </p:blipFill>
        <p:spPr>
          <a:xfrm>
            <a:off x="5807968" y="5767666"/>
            <a:ext cx="2664296" cy="593564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 userDrawn="1"/>
        </p:nvSpPr>
        <p:spPr>
          <a:xfrm>
            <a:off x="839416" y="2178897"/>
            <a:ext cx="6336704" cy="850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 b="1" dirty="0">
                <a:solidFill>
                  <a:schemeClr val="bg1"/>
                </a:solidFill>
                <a:latin typeface="+mn-lt"/>
              </a:rPr>
              <a:t>Děkuji za pozornost!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988037" y="5373216"/>
            <a:ext cx="4239339" cy="11122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" y="548679"/>
            <a:ext cx="4450272" cy="10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1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660598"/>
            <a:ext cx="1105876" cy="132824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983432" y="2683769"/>
            <a:ext cx="10153128" cy="1465312"/>
          </a:xfrm>
        </p:spPr>
        <p:txBody>
          <a:bodyPr/>
          <a:lstStyle>
            <a:lvl1pPr>
              <a:defRPr b="1">
                <a:solidFill>
                  <a:srgbClr val="005949"/>
                </a:solidFill>
              </a:defRPr>
            </a:lvl1pPr>
          </a:lstStyle>
          <a:p>
            <a:r>
              <a:rPr lang="cs-CZ" dirty="0"/>
              <a:t>Toto je pouze slepý název prezentace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83432" y="5027888"/>
            <a:ext cx="10153128" cy="1126976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oddělení, odbor</a:t>
            </a:r>
          </a:p>
          <a:p>
            <a:r>
              <a:rPr lang="cs-CZ" dirty="0"/>
              <a:t>Státní fond životního prostředí ČR</a:t>
            </a:r>
          </a:p>
        </p:txBody>
      </p:sp>
      <p:pic>
        <p:nvPicPr>
          <p:cNvPr id="2050" name="Obrázek 1">
            <a:extLst>
              <a:ext uri="{FF2B5EF4-FFF2-40B4-BE49-F238E27FC236}">
                <a16:creationId xmlns:a16="http://schemas.microsoft.com/office/drawing/2014/main" id="{E4BE3559-BD50-8B25-8CDA-3B93196589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836712"/>
            <a:ext cx="6225961" cy="85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92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ulk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548680"/>
            <a:ext cx="1584176" cy="1902716"/>
          </a:xfrm>
          <a:prstGeom prst="rect">
            <a:avLst/>
          </a:prstGeom>
        </p:spPr>
      </p:pic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9416" y="5301208"/>
            <a:ext cx="7416824" cy="1126976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oddělení, odbor</a:t>
            </a:r>
          </a:p>
          <a:p>
            <a:r>
              <a:rPr lang="cs-CZ" dirty="0"/>
              <a:t>Státní fond životního prostředí ČR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48" y="-12558"/>
            <a:ext cx="5621955" cy="596182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839416" y="3212976"/>
            <a:ext cx="7416824" cy="14653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Toto je pouze slepý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81855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1006153"/>
            <a:ext cx="12192000" cy="5851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988840"/>
            <a:ext cx="10363200" cy="1611611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4149080"/>
            <a:ext cx="10363200" cy="148972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B3D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50502"/>
            <a:ext cx="2318108" cy="5311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8328248" y="116632"/>
            <a:ext cx="2916064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91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766763" y="2349500"/>
            <a:ext cx="10518775" cy="37433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26070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7408" y="2316013"/>
            <a:ext cx="5384800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316013"/>
            <a:ext cx="5226992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366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9409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9409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3"/>
          </p:nvPr>
        </p:nvSpPr>
        <p:spPr>
          <a:xfrm>
            <a:off x="6314025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4"/>
          </p:nvPr>
        </p:nvSpPr>
        <p:spPr>
          <a:xfrm>
            <a:off x="6314025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046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871864" y="6165304"/>
            <a:ext cx="2844800" cy="365125"/>
          </a:xfrm>
        </p:spPr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092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-podtitul-text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40768"/>
            <a:ext cx="10537171" cy="61872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812479" y="2209263"/>
            <a:ext cx="105641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2902234"/>
            <a:ext cx="10537171" cy="387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/>
            </a:lvl1pPr>
          </a:lstStyle>
          <a:p>
            <a:r>
              <a:rPr lang="cs-CZ" dirty="0"/>
              <a:t>Toto je pouze slepý text</a:t>
            </a:r>
          </a:p>
        </p:txBody>
      </p:sp>
    </p:spTree>
    <p:extLst>
      <p:ext uri="{BB962C8B-B14F-4D97-AF65-F5344CB8AC3E}">
        <p14:creationId xmlns:p14="http://schemas.microsoft.com/office/powerpoint/2010/main" val="169869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766763" y="2349500"/>
            <a:ext cx="10518775" cy="37433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0549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68760"/>
            <a:ext cx="4011084" cy="946026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268759"/>
            <a:ext cx="6815667" cy="48965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2348880"/>
            <a:ext cx="4011084" cy="37772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032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727" y="508518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42727" y="1277786"/>
            <a:ext cx="10609179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2727" y="565192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67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-19130"/>
            <a:ext cx="12192000" cy="51763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5"/>
          <a:stretch/>
        </p:blipFill>
        <p:spPr>
          <a:xfrm>
            <a:off x="5271906" y="4577951"/>
            <a:ext cx="6920094" cy="579242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 userDrawn="1"/>
        </p:nvSpPr>
        <p:spPr>
          <a:xfrm>
            <a:off x="6888088" y="4758881"/>
            <a:ext cx="4827818" cy="5331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kern="1200" dirty="0">
                <a:solidFill>
                  <a:srgbClr val="003AA9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cs-CZ" sz="2600" b="1" kern="1200" dirty="0">
                <a:solidFill>
                  <a:srgbClr val="3DA200"/>
                </a:solidFill>
                <a:latin typeface="+mj-lt"/>
                <a:ea typeface="+mj-ea"/>
                <a:cs typeface="+mj-cs"/>
              </a:rPr>
              <a:t>novazelena</a:t>
            </a:r>
            <a:r>
              <a:rPr lang="cs-CZ" sz="2600" b="1" kern="1200" dirty="0">
                <a:solidFill>
                  <a:srgbClr val="B3D200"/>
                </a:solidFill>
                <a:latin typeface="+mj-lt"/>
                <a:ea typeface="+mj-ea"/>
                <a:cs typeface="+mj-cs"/>
              </a:rPr>
              <a:t>usporam.cz</a:t>
            </a:r>
            <a:endParaRPr lang="cs-CZ" sz="2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88" y="5661248"/>
            <a:ext cx="2648405" cy="73758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9862" r="6802" b="40743"/>
          <a:stretch/>
        </p:blipFill>
        <p:spPr>
          <a:xfrm>
            <a:off x="5807968" y="5767666"/>
            <a:ext cx="2664296" cy="593564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 userDrawn="1"/>
        </p:nvSpPr>
        <p:spPr>
          <a:xfrm>
            <a:off x="839416" y="2178897"/>
            <a:ext cx="6336704" cy="850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 b="1" dirty="0">
                <a:solidFill>
                  <a:schemeClr val="bg1"/>
                </a:solidFill>
                <a:latin typeface="+mn-lt"/>
              </a:rPr>
              <a:t>Děkuji za pozornost!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" y="548679"/>
            <a:ext cx="4450272" cy="1019745"/>
          </a:xfrm>
          <a:prstGeom prst="rect">
            <a:avLst/>
          </a:prstGeom>
        </p:spPr>
      </p:pic>
      <p:pic>
        <p:nvPicPr>
          <p:cNvPr id="3074" name="Obrázek 1">
            <a:extLst>
              <a:ext uri="{FF2B5EF4-FFF2-40B4-BE49-F238E27FC236}">
                <a16:creationId xmlns:a16="http://schemas.microsoft.com/office/drawing/2014/main" id="{0816E400-7429-F1BE-CEF6-F4B8F675DF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0" y="5661248"/>
            <a:ext cx="5371511" cy="7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5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7408" y="2316013"/>
            <a:ext cx="5384800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316013"/>
            <a:ext cx="5226992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24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9409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9409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3"/>
          </p:nvPr>
        </p:nvSpPr>
        <p:spPr>
          <a:xfrm>
            <a:off x="6314025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4"/>
          </p:nvPr>
        </p:nvSpPr>
        <p:spPr>
          <a:xfrm>
            <a:off x="6314025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871864" y="6165304"/>
            <a:ext cx="2844800" cy="365125"/>
          </a:xfrm>
        </p:spPr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42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-podtitul-text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40768"/>
            <a:ext cx="10537171" cy="61872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812479" y="2209263"/>
            <a:ext cx="105641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2902234"/>
            <a:ext cx="10537171" cy="387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/>
            </a:lvl1pPr>
          </a:lstStyle>
          <a:p>
            <a:r>
              <a:rPr lang="cs-CZ" dirty="0"/>
              <a:t>Toto je pouze slepý text</a:t>
            </a:r>
          </a:p>
        </p:txBody>
      </p:sp>
    </p:spTree>
    <p:extLst>
      <p:ext uri="{BB962C8B-B14F-4D97-AF65-F5344CB8AC3E}">
        <p14:creationId xmlns:p14="http://schemas.microsoft.com/office/powerpoint/2010/main" val="411853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68760"/>
            <a:ext cx="4011084" cy="946026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268759"/>
            <a:ext cx="6815667" cy="48965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2348880"/>
            <a:ext cx="4011084" cy="37772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2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727" y="508518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42727" y="1277786"/>
            <a:ext cx="10609179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2727" y="565192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85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7408" y="2329124"/>
            <a:ext cx="10537171" cy="422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1787" y="61967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50502"/>
            <a:ext cx="2318108" cy="5311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8328248" y="116632"/>
            <a:ext cx="2916064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7408" y="2329124"/>
            <a:ext cx="10537171" cy="422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1787" y="61967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50502"/>
            <a:ext cx="2318108" cy="5311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8328248" y="116632"/>
            <a:ext cx="2916064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7408" y="2329124"/>
            <a:ext cx="10537171" cy="422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1787" y="61967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50502"/>
            <a:ext cx="2318108" cy="531178"/>
          </a:xfrm>
          <a:prstGeom prst="rect">
            <a:avLst/>
          </a:prstGeom>
        </p:spPr>
      </p:pic>
      <p:pic>
        <p:nvPicPr>
          <p:cNvPr id="1026" name="Obrázek 1">
            <a:extLst>
              <a:ext uri="{FF2B5EF4-FFF2-40B4-BE49-F238E27FC236}">
                <a16:creationId xmlns:a16="http://schemas.microsoft.com/office/drawing/2014/main" id="{360A8410-4D15-30D4-F9F9-A779B350E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19" y="189544"/>
            <a:ext cx="5040560" cy="6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oradci@sfzp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odniprogramzp.cz/nabidka-dotaci/detail-vyzvy/?id=11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79376" y="2708920"/>
            <a:ext cx="8496944" cy="864096"/>
          </a:xfrm>
        </p:spPr>
        <p:txBody>
          <a:bodyPr/>
          <a:lstStyle/>
          <a:p>
            <a:r>
              <a:rPr lang="cs-CZ" dirty="0"/>
              <a:t>NOVÁ ZELENÁ ÚSPORÁM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839416" y="5027888"/>
            <a:ext cx="10153128" cy="1126976"/>
          </a:xfrm>
        </p:spPr>
        <p:txBody>
          <a:bodyPr>
            <a:noAutofit/>
          </a:bodyPr>
          <a:lstStyle/>
          <a:p>
            <a:r>
              <a:rPr lang="cs-CZ" b="1" dirty="0" smtClean="0"/>
              <a:t>Zbyněk Drbal</a:t>
            </a:r>
            <a:endParaRPr lang="cs-CZ" dirty="0"/>
          </a:p>
          <a:p>
            <a:r>
              <a:rPr lang="cs-CZ" dirty="0"/>
              <a:t>Státní fond životního prostředí ČR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2288" y="378904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Malá změna může přinést velké úspory</a:t>
            </a:r>
          </a:p>
        </p:txBody>
      </p:sp>
    </p:spTree>
    <p:extLst>
      <p:ext uri="{BB962C8B-B14F-4D97-AF65-F5344CB8AC3E}">
        <p14:creationId xmlns:p14="http://schemas.microsoft.com/office/powerpoint/2010/main" val="13019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07366" y="1182638"/>
            <a:ext cx="10517384" cy="786419"/>
          </a:xfrm>
        </p:spPr>
        <p:txBody>
          <a:bodyPr/>
          <a:lstStyle/>
          <a:p>
            <a:r>
              <a:rPr lang="cs-CZ" sz="2667" kern="0" cap="all" dirty="0" smtClean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KOLIK ZAPLATÍME – OHŘEV VODY</a:t>
            </a:r>
            <a:endParaRPr lang="cs-CZ" sz="2667" kern="0" cap="all" dirty="0">
              <a:solidFill>
                <a:srgbClr val="00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881448"/>
            <a:ext cx="779388" cy="936104"/>
          </a:xfrm>
          <a:prstGeom prst="rect">
            <a:avLst/>
          </a:prstGeom>
        </p:spPr>
      </p:pic>
      <p:pic>
        <p:nvPicPr>
          <p:cNvPr id="7" name="Zástupný symbol pro obrázek 6"/>
          <p:cNvPicPr>
            <a:picLocks noChangeAspect="1"/>
          </p:cNvPicPr>
          <p:nvPr/>
        </p:nvPicPr>
        <p:blipFill rotWithShape="1">
          <a:blip r:embed="rId4"/>
          <a:srcRect l="20294" t="-847" r="7438" b="847"/>
          <a:stretch/>
        </p:blipFill>
        <p:spPr>
          <a:xfrm>
            <a:off x="9696399" y="1556792"/>
            <a:ext cx="2349125" cy="50325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70" y="1719141"/>
            <a:ext cx="1039184" cy="1248139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69701"/>
              </p:ext>
            </p:extLst>
          </p:nvPr>
        </p:nvGraphicFramePr>
        <p:xfrm>
          <a:off x="407366" y="2348565"/>
          <a:ext cx="9173251" cy="3983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4">
                  <a:extLst>
                    <a:ext uri="{9D8B030D-6E8A-4147-A177-3AD203B41FA5}">
                      <a16:colId xmlns:a16="http://schemas.microsoft.com/office/drawing/2014/main" val="159586770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503330840"/>
                    </a:ext>
                  </a:extLst>
                </a:gridCol>
                <a:gridCol w="2548513">
                  <a:extLst>
                    <a:ext uri="{9D8B030D-6E8A-4147-A177-3AD203B41FA5}">
                      <a16:colId xmlns:a16="http://schemas.microsoft.com/office/drawing/2014/main" val="3233752581"/>
                    </a:ext>
                  </a:extLst>
                </a:gridCol>
              </a:tblGrid>
              <a:tr h="58091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Aktivita (typ opatření) 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Měrná jednotka</a:t>
                      </a:r>
                      <a:endParaRPr lang="cs-CZ" sz="1600" b="1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Dotace [Kč]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188026"/>
                  </a:ext>
                </a:extLst>
              </a:tr>
              <a:tr h="807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6666"/>
                          </a:solidFill>
                          <a:effectLst/>
                        </a:rPr>
                        <a:t>Solární fotovoltaický ohřev vody, včetně nového zásobníkového ohřívače (bojleru)</a:t>
                      </a:r>
                      <a:endParaRPr lang="cs-CZ" sz="160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solidFill>
                            <a:srgbClr val="006666"/>
                          </a:solidFill>
                          <a:effectLst/>
                        </a:rPr>
                        <a:t>ks</a:t>
                      </a:r>
                      <a:endParaRPr lang="cs-CZ" sz="160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solidFill>
                            <a:srgbClr val="006666"/>
                          </a:solidFill>
                          <a:effectLst/>
                        </a:rPr>
                        <a:t>90 000 </a:t>
                      </a:r>
                      <a:endParaRPr lang="cs-CZ" sz="160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945122"/>
                  </a:ext>
                </a:extLst>
              </a:tr>
              <a:tr h="858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66"/>
                          </a:solidFill>
                          <a:effectLst/>
                        </a:rPr>
                        <a:t>Solární </a:t>
                      </a:r>
                      <a:r>
                        <a:rPr lang="cs-CZ" sz="1600" dirty="0" err="1">
                          <a:solidFill>
                            <a:srgbClr val="006666"/>
                          </a:solidFill>
                          <a:effectLst/>
                        </a:rPr>
                        <a:t>fotovoltaický</a:t>
                      </a:r>
                      <a:r>
                        <a:rPr lang="cs-CZ" sz="1600" dirty="0">
                          <a:solidFill>
                            <a:srgbClr val="006666"/>
                          </a:solidFill>
                          <a:effectLst/>
                        </a:rPr>
                        <a:t> ohřev vody, využívající stávající zásobníkový ohřívač (bojler)</a:t>
                      </a:r>
                      <a:endParaRPr lang="cs-CZ" sz="160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>
                          <a:solidFill>
                            <a:srgbClr val="006666"/>
                          </a:solidFill>
                          <a:effectLst/>
                        </a:rPr>
                        <a:t>ks </a:t>
                      </a:r>
                      <a:endParaRPr lang="cs-CZ" sz="160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solidFill>
                            <a:srgbClr val="006666"/>
                          </a:solidFill>
                          <a:effectLst/>
                        </a:rPr>
                        <a:t>60 000 </a:t>
                      </a:r>
                      <a:endParaRPr lang="cs-CZ" sz="160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073854"/>
                  </a:ext>
                </a:extLst>
              </a:tr>
              <a:tr h="95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6666"/>
                          </a:solidFill>
                          <a:effectLst/>
                        </a:rPr>
                        <a:t>Solární termický ohřev vody, včetně nového zásobníkového ohřívače nebo osazení solárního výměníku do stávajícího ohřívače</a:t>
                      </a:r>
                      <a:endParaRPr lang="cs-CZ" sz="160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solidFill>
                            <a:srgbClr val="006666"/>
                          </a:solidFill>
                          <a:effectLst/>
                        </a:rPr>
                        <a:t>ks </a:t>
                      </a:r>
                      <a:endParaRPr lang="cs-CZ" sz="160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solidFill>
                            <a:srgbClr val="006666"/>
                          </a:solidFill>
                          <a:effectLst/>
                        </a:rPr>
                        <a:t>90 000 </a:t>
                      </a:r>
                      <a:endParaRPr lang="cs-CZ" sz="160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701838"/>
                  </a:ext>
                </a:extLst>
              </a:tr>
              <a:tr h="78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6666"/>
                          </a:solidFill>
                          <a:effectLst/>
                        </a:rPr>
                        <a:t>Solární termický ohřev vody, využívající stávající zásobníkový ohřívač </a:t>
                      </a:r>
                      <a:endParaRPr lang="cs-CZ" sz="160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solidFill>
                            <a:srgbClr val="006666"/>
                          </a:solidFill>
                          <a:effectLst/>
                        </a:rPr>
                        <a:t>ks</a:t>
                      </a:r>
                      <a:endParaRPr lang="cs-CZ" sz="160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solidFill>
                            <a:srgbClr val="006666"/>
                          </a:solidFill>
                          <a:effectLst/>
                        </a:rPr>
                        <a:t>60 000</a:t>
                      </a:r>
                      <a:endParaRPr lang="cs-CZ" sz="160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314957"/>
                  </a:ext>
                </a:extLst>
              </a:tr>
            </a:tbl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504347" y="47335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Kolik </a:t>
            </a:r>
            <a:r>
              <a:rPr lang="cs-CZ" sz="2667" kern="0" cap="all" dirty="0" smtClean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zaplatíme a obecné podmínky</a:t>
            </a:r>
            <a:endParaRPr lang="cs-CZ" sz="2667" kern="0" cap="all" dirty="0">
              <a:solidFill>
                <a:srgbClr val="00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7408" y="1916832"/>
            <a:ext cx="8500041" cy="46085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peníze vyplatíme předem</a:t>
            </a:r>
            <a:r>
              <a:rPr lang="cs-CZ" sz="2000" dirty="0" smtClean="0">
                <a:solidFill>
                  <a:srgbClr val="006666"/>
                </a:solidFill>
              </a:rPr>
              <a:t> ve formě zálohy</a:t>
            </a:r>
            <a:endParaRPr lang="cs-CZ" sz="2000" b="1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6666"/>
                </a:solidFill>
              </a:rPr>
              <a:t>podpora </a:t>
            </a:r>
            <a:r>
              <a:rPr lang="cs-CZ" sz="2000" b="1" dirty="0">
                <a:solidFill>
                  <a:srgbClr val="006666"/>
                </a:solidFill>
              </a:rPr>
              <a:t>až 100 % realizačních </a:t>
            </a:r>
            <a:r>
              <a:rPr lang="cs-CZ" sz="2000" b="1" dirty="0" smtClean="0">
                <a:solidFill>
                  <a:srgbClr val="006666"/>
                </a:solidFill>
              </a:rPr>
              <a:t>výdajů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BD – maximálně 150 000 Kč (</a:t>
            </a:r>
            <a:r>
              <a:rPr lang="cs-CZ" sz="2000" dirty="0" smtClean="0">
                <a:solidFill>
                  <a:srgbClr val="006666"/>
                </a:solidFill>
              </a:rPr>
              <a:t>nelze opakovaně)</a:t>
            </a:r>
            <a:endParaRPr lang="cs-CZ" sz="2000" b="1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RD - maximálně 240 </a:t>
            </a:r>
            <a:r>
              <a:rPr lang="cs-CZ" sz="2000" b="1" dirty="0">
                <a:solidFill>
                  <a:srgbClr val="006666"/>
                </a:solidFill>
              </a:rPr>
              <a:t>000 </a:t>
            </a:r>
            <a:r>
              <a:rPr lang="cs-CZ" sz="2000" b="1" dirty="0" smtClean="0">
                <a:solidFill>
                  <a:srgbClr val="006666"/>
                </a:solidFill>
              </a:rPr>
              <a:t>Kč</a:t>
            </a:r>
            <a:r>
              <a:rPr lang="cs-CZ" sz="2000" dirty="0">
                <a:solidFill>
                  <a:srgbClr val="006666"/>
                </a:solidFill>
              </a:rPr>
              <a:t> </a:t>
            </a:r>
            <a:r>
              <a:rPr lang="cs-CZ" sz="2000" dirty="0" smtClean="0">
                <a:solidFill>
                  <a:srgbClr val="006666"/>
                </a:solidFill>
              </a:rPr>
              <a:t>(nelze </a:t>
            </a:r>
            <a:r>
              <a:rPr lang="cs-CZ" sz="2000" dirty="0">
                <a:solidFill>
                  <a:srgbClr val="006666"/>
                </a:solidFill>
              </a:rPr>
              <a:t>opakovaně</a:t>
            </a:r>
            <a:r>
              <a:rPr lang="cs-CZ" sz="2000" dirty="0" smtClean="0">
                <a:solidFill>
                  <a:srgbClr val="006666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600" b="1" dirty="0" smtClean="0">
                <a:solidFill>
                  <a:srgbClr val="006666"/>
                </a:solidFill>
              </a:rPr>
              <a:t>Zateplení 	150 000 Kč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600" b="1" dirty="0" smtClean="0">
                <a:solidFill>
                  <a:srgbClr val="006666"/>
                </a:solidFill>
              </a:rPr>
              <a:t>OZE 	90 000 Kč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dirty="0" smtClean="0">
                <a:solidFill>
                  <a:srgbClr val="006666"/>
                </a:solidFill>
              </a:rPr>
              <a:t>podaná žádost na zateplení v první výzvě = možnost podat žádost pouze na ohřev vody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dirty="0" smtClean="0">
                <a:solidFill>
                  <a:srgbClr val="006666"/>
                </a:solidFill>
              </a:rPr>
              <a:t>jedna žádost na rodinný dům – samostatně nebo v kombinaci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dirty="0" smtClean="0">
                <a:solidFill>
                  <a:srgbClr val="006666"/>
                </a:solidFill>
              </a:rPr>
              <a:t>V bytových domech musí být zajištěn souhlas ostatních spoluvlastníku popř. SVJ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sz="2000" dirty="0" smtClean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sz="2000" dirty="0" smtClean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763206"/>
            <a:ext cx="779388" cy="936104"/>
          </a:xfrm>
          <a:prstGeom prst="rect">
            <a:avLst/>
          </a:prstGeom>
        </p:spPr>
      </p:pic>
      <p:pic>
        <p:nvPicPr>
          <p:cNvPr id="7" name="Zástupný symbol pro obrázek 6"/>
          <p:cNvPicPr>
            <a:picLocks noChangeAspect="1"/>
          </p:cNvPicPr>
          <p:nvPr/>
        </p:nvPicPr>
        <p:blipFill rotWithShape="1">
          <a:blip r:embed="rId4"/>
          <a:srcRect l="20294" t="-847" r="7438" b="847"/>
          <a:stretch/>
        </p:blipFill>
        <p:spPr>
          <a:xfrm>
            <a:off x="9696400" y="1510913"/>
            <a:ext cx="2340069" cy="50144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57" y="1685934"/>
            <a:ext cx="1039184" cy="12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Jak na to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63" y="1988840"/>
            <a:ext cx="10518775" cy="4103985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dirty="0" smtClean="0">
                <a:solidFill>
                  <a:srgbClr val="006666"/>
                </a:solidFill>
              </a:rPr>
              <a:t>Aktualizovaný </a:t>
            </a:r>
            <a:r>
              <a:rPr lang="cs-CZ" sz="2400" b="1" dirty="0" smtClean="0">
                <a:solidFill>
                  <a:srgbClr val="006666"/>
                </a:solidFill>
              </a:rPr>
              <a:t>formulář </a:t>
            </a:r>
            <a:r>
              <a:rPr lang="cs-CZ" sz="2400" b="1" dirty="0">
                <a:solidFill>
                  <a:srgbClr val="006666"/>
                </a:solidFill>
              </a:rPr>
              <a:t>odborného  </a:t>
            </a:r>
            <a:r>
              <a:rPr lang="cs-CZ" sz="2400" b="1" dirty="0" smtClean="0">
                <a:solidFill>
                  <a:srgbClr val="006666"/>
                </a:solidFill>
              </a:rPr>
              <a:t>posudku</a:t>
            </a:r>
            <a:r>
              <a:rPr lang="cs-CZ" sz="2400" dirty="0" smtClean="0">
                <a:solidFill>
                  <a:srgbClr val="006666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dirty="0" smtClean="0">
                <a:solidFill>
                  <a:srgbClr val="006666"/>
                </a:solidFill>
              </a:rPr>
              <a:t>Aktualizovaná  </a:t>
            </a:r>
            <a:r>
              <a:rPr lang="cs-CZ" sz="2400" b="1" dirty="0">
                <a:solidFill>
                  <a:srgbClr val="006666"/>
                </a:solidFill>
              </a:rPr>
              <a:t>zpráva o provedení </a:t>
            </a:r>
            <a:r>
              <a:rPr lang="cs-CZ" sz="2400" dirty="0" smtClean="0">
                <a:solidFill>
                  <a:srgbClr val="006666"/>
                </a:solidFill>
              </a:rPr>
              <a:t>opatření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dirty="0" smtClean="0">
                <a:solidFill>
                  <a:srgbClr val="006666"/>
                </a:solidFill>
              </a:rPr>
              <a:t>Aktualizovaná </a:t>
            </a:r>
            <a:r>
              <a:rPr lang="cs-CZ" sz="2400" b="1" dirty="0" smtClean="0">
                <a:solidFill>
                  <a:srgbClr val="006666"/>
                </a:solidFill>
              </a:rPr>
              <a:t>zpráva o instalaci OZE </a:t>
            </a:r>
            <a:endParaRPr lang="cs-CZ" sz="2400" dirty="0">
              <a:solidFill>
                <a:srgbClr val="006666"/>
              </a:solidFill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dirty="0" smtClean="0">
                <a:solidFill>
                  <a:srgbClr val="006666"/>
                </a:solidFill>
              </a:rPr>
              <a:t>instalace OZE – dodavatel s oprávněním dle § 10d zákona č. 406/2000 Sb., o hospodaření energií</a:t>
            </a:r>
            <a:endParaRPr lang="cs-CZ" sz="2400" dirty="0">
              <a:solidFill>
                <a:srgbClr val="006666"/>
              </a:solidFill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6666"/>
                </a:solidFill>
              </a:rPr>
              <a:t>projekty realizované </a:t>
            </a:r>
            <a:r>
              <a:rPr lang="cs-CZ" sz="2400" b="1" dirty="0">
                <a:solidFill>
                  <a:srgbClr val="006666"/>
                </a:solidFill>
              </a:rPr>
              <a:t>od 12. 9. 2022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>
                <a:solidFill>
                  <a:srgbClr val="006666"/>
                </a:solidFill>
              </a:rPr>
              <a:t>na realizaci je 1 rok</a:t>
            </a:r>
            <a:r>
              <a:rPr lang="cs-CZ" sz="2400" dirty="0">
                <a:solidFill>
                  <a:srgbClr val="006666"/>
                </a:solidFill>
              </a:rPr>
              <a:t>, lhůtu je možné prodloužit až o půl </a:t>
            </a:r>
            <a:r>
              <a:rPr lang="cs-CZ" sz="2400" dirty="0" smtClean="0">
                <a:solidFill>
                  <a:srgbClr val="006666"/>
                </a:solidFill>
              </a:rPr>
              <a:t>roku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cs-CZ" sz="24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 smtClean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Administrace - poradenství</a:t>
            </a:r>
            <a:endParaRPr lang="cs-CZ" sz="2667" kern="0" cap="all" dirty="0">
              <a:solidFill>
                <a:srgbClr val="00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63" y="1988840"/>
            <a:ext cx="10518775" cy="410398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 smtClean="0">
                <a:solidFill>
                  <a:srgbClr val="006666"/>
                </a:solidFill>
              </a:rPr>
              <a:t>Odborná zdatnost poradců </a:t>
            </a:r>
            <a:r>
              <a:rPr lang="cs-CZ" sz="2400" dirty="0" smtClean="0">
                <a:solidFill>
                  <a:srgbClr val="006666"/>
                </a:solidFill>
              </a:rPr>
              <a:t>– znalost závazných pokynů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006666"/>
                </a:solidFill>
              </a:rPr>
              <a:t>Podat žádost pouze pokud splňuje podmínky a je kompletní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Výjimky neexistují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Neoprávněné podání druhé žádosti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006666"/>
                </a:solidFill>
              </a:rPr>
              <a:t>OP a zprávu stejný poradce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 smtClean="0">
                <a:solidFill>
                  <a:srgbClr val="006666"/>
                </a:solidFill>
              </a:rPr>
              <a:t>Trvalý pobyt </a:t>
            </a:r>
            <a:r>
              <a:rPr lang="cs-CZ" sz="2400" dirty="0" smtClean="0">
                <a:solidFill>
                  <a:srgbClr val="006666"/>
                </a:solidFill>
              </a:rPr>
              <a:t>– </a:t>
            </a:r>
            <a:r>
              <a:rPr lang="cs-CZ" sz="2000" dirty="0" smtClean="0">
                <a:solidFill>
                  <a:srgbClr val="006666"/>
                </a:solidFill>
              </a:rPr>
              <a:t>podmínka oprávněnosti žadatele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000" dirty="0" smtClean="0">
                <a:solidFill>
                  <a:srgbClr val="006666"/>
                </a:solidFill>
              </a:rPr>
              <a:t>Žádost o prodloužení termínu doložení realizace – využít nástěnku v žádosti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cs-CZ" sz="2400" dirty="0" smtClean="0">
              <a:solidFill>
                <a:srgbClr val="006666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cs-CZ" sz="2400" dirty="0" smtClean="0">
              <a:solidFill>
                <a:srgbClr val="006666"/>
              </a:solidFill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cs-CZ" sz="24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0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 smtClean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Administrace - poradenství</a:t>
            </a:r>
            <a:endParaRPr lang="cs-CZ" sz="2667" kern="0" cap="all" dirty="0">
              <a:solidFill>
                <a:srgbClr val="00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63" y="1988840"/>
            <a:ext cx="10518775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 smtClean="0">
                <a:solidFill>
                  <a:srgbClr val="006666"/>
                </a:solidFill>
              </a:rPr>
              <a:t>Evidence poradců - aplikace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 smtClean="0">
                <a:solidFill>
                  <a:srgbClr val="006666"/>
                </a:solidFill>
              </a:rPr>
              <a:t>Povinný průkaz poradce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 smtClean="0">
                <a:solidFill>
                  <a:srgbClr val="006666"/>
                </a:solidFill>
                <a:hlinkClick r:id="rId3"/>
              </a:rPr>
              <a:t>Poradci@sfzp.cz</a:t>
            </a:r>
            <a:r>
              <a:rPr lang="cs-CZ" sz="2400" b="1" dirty="0" smtClean="0">
                <a:solidFill>
                  <a:srgbClr val="006666"/>
                </a:solidFill>
              </a:rPr>
              <a:t> – vše k registraci poradců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 smtClean="0">
                <a:solidFill>
                  <a:srgbClr val="006666"/>
                </a:solidFill>
              </a:rPr>
              <a:t>Registrace do AIS SFŽP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 smtClean="0">
                <a:solidFill>
                  <a:srgbClr val="006666"/>
                </a:solidFill>
              </a:rPr>
              <a:t>Platforma na sdílení dokumentů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 smtClean="0">
                <a:solidFill>
                  <a:srgbClr val="006666"/>
                </a:solidFill>
              </a:rPr>
              <a:t>EKIS v roce 2024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sz="1600" dirty="0" smtClean="0">
                <a:solidFill>
                  <a:srgbClr val="006666"/>
                </a:solidFill>
              </a:rPr>
              <a:t>Nepokračuje – vrácení průkazu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sz="1600" dirty="0" smtClean="0">
                <a:solidFill>
                  <a:srgbClr val="006666"/>
                </a:solidFill>
              </a:rPr>
              <a:t>Pokračuje – realizace poradenství, dotace až po vydání rozhodnutí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endParaRPr lang="cs-CZ" sz="2000" b="1" dirty="0" smtClean="0">
              <a:solidFill>
                <a:srgbClr val="006666"/>
              </a:solidFill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cs-CZ" sz="2400" b="1" dirty="0" smtClean="0">
              <a:solidFill>
                <a:srgbClr val="006666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cs-CZ" sz="2000" dirty="0" smtClean="0">
              <a:solidFill>
                <a:srgbClr val="006666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cs-CZ" sz="2400" dirty="0" smtClean="0">
              <a:solidFill>
                <a:srgbClr val="006666"/>
              </a:solidFill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cs-CZ" sz="24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0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551384" y="3356992"/>
            <a:ext cx="8064896" cy="1368152"/>
          </a:xfrm>
        </p:spPr>
        <p:txBody>
          <a:bodyPr>
            <a:noAutofit/>
          </a:bodyPr>
          <a:lstStyle/>
          <a:p>
            <a:r>
              <a:rPr lang="cs-CZ" sz="3600" i="0" dirty="0" smtClean="0">
                <a:effectLst/>
                <a:latin typeface="+mn-lt"/>
              </a:rPr>
              <a:t>Výzvy </a:t>
            </a:r>
            <a:r>
              <a:rPr lang="cs-CZ" sz="3600" i="0" dirty="0">
                <a:effectLst/>
                <a:latin typeface="+mn-lt"/>
              </a:rPr>
              <a:t>Energetická osvěta a dotační </a:t>
            </a:r>
            <a:r>
              <a:rPr lang="cs-CZ" sz="3600" i="0" dirty="0" smtClean="0">
                <a:effectLst/>
                <a:latin typeface="+mn-lt"/>
              </a:rPr>
              <a:t>poradenství</a:t>
            </a:r>
            <a:r>
              <a:rPr lang="cs-CZ" sz="3600" b="0" i="0" dirty="0" smtClean="0">
                <a:solidFill>
                  <a:srgbClr val="24A74A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cs-CZ" sz="3600" b="0" i="0" dirty="0" smtClean="0">
                <a:solidFill>
                  <a:srgbClr val="24A74A"/>
                </a:solidFill>
                <a:effectLst/>
                <a:latin typeface="Open Sans" panose="020B0606030504020204" pitchFamily="34" charset="0"/>
              </a:rPr>
            </a:br>
            <a:endParaRPr lang="cs-CZ" sz="3600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839416" y="5027888"/>
            <a:ext cx="10153128" cy="1126976"/>
          </a:xfrm>
        </p:spPr>
        <p:txBody>
          <a:bodyPr>
            <a:noAutofit/>
          </a:bodyPr>
          <a:lstStyle/>
          <a:p>
            <a:r>
              <a:rPr lang="cs-CZ" dirty="0" smtClean="0"/>
              <a:t>Státní </a:t>
            </a:r>
            <a:r>
              <a:rPr lang="cs-CZ" dirty="0"/>
              <a:t>fond životního prostředí ČR</a:t>
            </a:r>
          </a:p>
        </p:txBody>
      </p:sp>
    </p:spTree>
    <p:extLst>
      <p:ext uri="{BB962C8B-B14F-4D97-AF65-F5344CB8AC3E}">
        <p14:creationId xmlns:p14="http://schemas.microsoft.com/office/powerpoint/2010/main" val="7227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9"/>
          <p:cNvSpPr>
            <a:spLocks noGrp="1"/>
          </p:cNvSpPr>
          <p:nvPr>
            <p:ph type="title"/>
          </p:nvPr>
        </p:nvSpPr>
        <p:spPr>
          <a:xfrm>
            <a:off x="837207" y="1196752"/>
            <a:ext cx="10517384" cy="1008112"/>
          </a:xfrm>
        </p:spPr>
        <p:txBody>
          <a:bodyPr>
            <a:normAutofit fontScale="90000"/>
          </a:bodyPr>
          <a:lstStyle/>
          <a:p>
            <a:r>
              <a:rPr lang="cs-CZ" sz="3600" kern="0" cap="all" dirty="0" smtClean="0">
                <a:solidFill>
                  <a:srgbClr val="006666"/>
                </a:solidFill>
              </a:rPr>
              <a:t>ENERGETICKÁ OSVĚTA  a dotační poradenství  </a:t>
            </a:r>
            <a:r>
              <a:rPr lang="cs-CZ" sz="3200" kern="0" cap="all" dirty="0" smtClean="0">
                <a:solidFill>
                  <a:srgbClr val="006666"/>
                </a:solidFill>
              </a:rPr>
              <a:t/>
            </a:r>
            <a:br>
              <a:rPr lang="cs-CZ" sz="3200" kern="0" cap="all" dirty="0" smtClean="0">
                <a:solidFill>
                  <a:srgbClr val="006666"/>
                </a:solidFill>
              </a:rPr>
            </a:br>
            <a:endParaRPr lang="cs-CZ" sz="32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837208" y="2204864"/>
            <a:ext cx="10809016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5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Rodinné </a:t>
            </a:r>
            <a:r>
              <a:rPr lang="cs-CZ" sz="35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domy</a:t>
            </a:r>
          </a:p>
          <a:p>
            <a:pPr marL="0" indent="0">
              <a:buNone/>
            </a:pPr>
            <a:endParaRPr lang="cs-CZ" sz="12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10 000 Kč</a:t>
            </a:r>
          </a:p>
          <a:p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4 000 Kč – kombinace s NEO nebo druhá žádost (ohřev vody)</a:t>
            </a:r>
            <a:endParaRPr lang="cs-CZ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5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Bytové </a:t>
            </a:r>
            <a:r>
              <a:rPr lang="cs-CZ" sz="35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domy</a:t>
            </a:r>
          </a:p>
          <a:p>
            <a:pPr marL="0" indent="0">
              <a:buNone/>
            </a:pPr>
            <a:endParaRPr lang="cs-CZ" sz="12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10 000 Kč - 1 </a:t>
            </a:r>
            <a:r>
              <a:rPr lang="cs-CZ" sz="28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- 3 bytové </a:t>
            </a:r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jednotky</a:t>
            </a:r>
            <a:endParaRPr lang="cs-CZ" sz="28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2 000 Kč - každá další bytová jednotka nebo kombinace s NEO</a:t>
            </a:r>
            <a:endParaRPr lang="cs-CZ" sz="28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2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9"/>
          <p:cNvSpPr>
            <a:spLocks noGrp="1"/>
          </p:cNvSpPr>
          <p:nvPr>
            <p:ph type="title"/>
          </p:nvPr>
        </p:nvSpPr>
        <p:spPr>
          <a:xfrm>
            <a:off x="335360" y="1196752"/>
            <a:ext cx="11521280" cy="1008112"/>
          </a:xfrm>
        </p:spPr>
        <p:txBody>
          <a:bodyPr>
            <a:normAutofit fontScale="90000"/>
          </a:bodyPr>
          <a:lstStyle/>
          <a:p>
            <a:r>
              <a:rPr lang="cs-CZ" sz="3200" kern="0" cap="all" dirty="0" smtClean="0">
                <a:solidFill>
                  <a:srgbClr val="006666"/>
                </a:solidFill>
              </a:rPr>
              <a:t>Stávající VÝZVA energetická osvěta a dotační poradenství – 1/2023</a:t>
            </a:r>
            <a:endParaRPr lang="cs-CZ" sz="32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837208" y="2204864"/>
            <a:ext cx="1080901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Pro aktivity zahájené v roce 2023 </a:t>
            </a:r>
          </a:p>
          <a:p>
            <a:pPr marL="800100" lvl="2" indent="0">
              <a:buNone/>
            </a:pPr>
            <a:r>
              <a:rPr lang="cs-CZ" sz="20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- Za zahájení se považuje </a:t>
            </a:r>
            <a:r>
              <a:rPr lang="cs-CZ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datum zpracování odborného posudku</a:t>
            </a:r>
          </a:p>
          <a:p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cs-CZ" sz="2800" b="1" dirty="0" err="1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minimis</a:t>
            </a:r>
            <a:endParaRPr lang="cs-CZ" sz="28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SOHZ – de </a:t>
            </a:r>
            <a:r>
              <a:rPr lang="cs-CZ" sz="2800" b="1" dirty="0" err="1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minimis</a:t>
            </a:r>
            <a:endParaRPr lang="cs-CZ" sz="28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Hodnocení podniku v obtížích</a:t>
            </a:r>
          </a:p>
          <a:p>
            <a:endParaRPr lang="cs-CZ" sz="28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8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9"/>
          <p:cNvSpPr>
            <a:spLocks noGrp="1"/>
          </p:cNvSpPr>
          <p:nvPr>
            <p:ph type="title"/>
          </p:nvPr>
        </p:nvSpPr>
        <p:spPr>
          <a:xfrm>
            <a:off x="335360" y="1196752"/>
            <a:ext cx="11521280" cy="1008112"/>
          </a:xfrm>
        </p:spPr>
        <p:txBody>
          <a:bodyPr>
            <a:normAutofit fontScale="90000"/>
          </a:bodyPr>
          <a:lstStyle/>
          <a:p>
            <a:r>
              <a:rPr lang="cs-CZ" sz="3200" kern="0" cap="all" dirty="0" smtClean="0">
                <a:solidFill>
                  <a:srgbClr val="006666"/>
                </a:solidFill>
              </a:rPr>
              <a:t>NOVÁ VÝZVA energetická osvěta a dotační poradenství – X/2024</a:t>
            </a:r>
            <a:endParaRPr lang="cs-CZ" sz="32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335360" y="2420888"/>
            <a:ext cx="11310864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Pro aktivity zahájené po uzavření smlouvy/pověření</a:t>
            </a:r>
          </a:p>
          <a:p>
            <a:pPr lvl="1" indent="-342900">
              <a:buFontTx/>
              <a:buChar char="-"/>
            </a:pPr>
            <a:r>
              <a:rPr lang="cs-CZ" sz="20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Za zahájení se považuje </a:t>
            </a:r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datum zpracování odborného posudku</a:t>
            </a:r>
          </a:p>
          <a:p>
            <a:endParaRPr lang="cs-CZ" sz="2800" b="1" dirty="0">
              <a:solidFill>
                <a:srgbClr val="005949"/>
              </a:solidFill>
            </a:endParaRPr>
          </a:p>
          <a:p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Vyplácení formou zálohy nebo standardně</a:t>
            </a:r>
          </a:p>
          <a:p>
            <a:pPr marL="0" indent="0">
              <a:buNone/>
            </a:pPr>
            <a:endParaRPr lang="cs-CZ" sz="12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11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cs-CZ" sz="2400" b="1" dirty="0" err="1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minimis</a:t>
            </a:r>
            <a:endParaRPr lang="cs-CZ" sz="24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SOHZ – de </a:t>
            </a:r>
            <a:r>
              <a:rPr lang="cs-CZ" sz="2400" b="1" dirty="0" err="1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minimis</a:t>
            </a:r>
            <a:endParaRPr lang="cs-CZ" sz="24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SOHZ - Služba obecného hospodářského zájmu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6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9"/>
          <p:cNvSpPr>
            <a:spLocks noGrp="1"/>
          </p:cNvSpPr>
          <p:nvPr>
            <p:ph type="title"/>
          </p:nvPr>
        </p:nvSpPr>
        <p:spPr>
          <a:xfrm>
            <a:off x="335360" y="1196752"/>
            <a:ext cx="11521280" cy="701688"/>
          </a:xfrm>
        </p:spPr>
        <p:txBody>
          <a:bodyPr>
            <a:normAutofit/>
          </a:bodyPr>
          <a:lstStyle/>
          <a:p>
            <a:r>
              <a:rPr lang="cs-CZ" sz="3200" kern="0" cap="all" dirty="0" smtClean="0">
                <a:solidFill>
                  <a:srgbClr val="006666"/>
                </a:solidFill>
              </a:rPr>
              <a:t>REŽIMY VEŘEJNÉ PODPORY</a:t>
            </a:r>
            <a:endParaRPr lang="cs-CZ" sz="32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837208" y="2204864"/>
            <a:ext cx="1080901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Služba obecného hospodářského zájmu - SOHZ</a:t>
            </a:r>
          </a:p>
          <a:p>
            <a:r>
              <a:rPr lang="cs-CZ" sz="2400" b="1" dirty="0">
                <a:solidFill>
                  <a:srgbClr val="005949"/>
                </a:solidFill>
              </a:rPr>
              <a:t>Povinné uzavření smlouvy - pověření</a:t>
            </a:r>
          </a:p>
          <a:p>
            <a:r>
              <a:rPr lang="cs-CZ" sz="2400" b="1" dirty="0" smtClean="0">
                <a:solidFill>
                  <a:srgbClr val="005949"/>
                </a:solidFill>
              </a:rPr>
              <a:t>Pro </a:t>
            </a:r>
            <a:r>
              <a:rPr lang="cs-CZ" sz="2400" b="1" dirty="0">
                <a:solidFill>
                  <a:srgbClr val="005949"/>
                </a:solidFill>
              </a:rPr>
              <a:t>aktivity zahájené po uzavření </a:t>
            </a:r>
            <a:r>
              <a:rPr lang="cs-CZ" sz="2400" b="1" dirty="0" smtClean="0">
                <a:solidFill>
                  <a:srgbClr val="005949"/>
                </a:solidFill>
              </a:rPr>
              <a:t>smlouvy</a:t>
            </a:r>
          </a:p>
          <a:p>
            <a:pPr marL="0" indent="0">
              <a:buNone/>
            </a:pPr>
            <a:endParaRPr lang="cs-CZ" sz="1000" b="1" dirty="0" smtClean="0">
              <a:solidFill>
                <a:srgbClr val="005949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5949"/>
                </a:solidFill>
              </a:rPr>
              <a:t>SOHZ – de </a:t>
            </a:r>
            <a:r>
              <a:rPr lang="cs-CZ" sz="2800" b="1" dirty="0" err="1" smtClean="0">
                <a:solidFill>
                  <a:srgbClr val="005949"/>
                </a:solidFill>
              </a:rPr>
              <a:t>minimis</a:t>
            </a:r>
            <a:endParaRPr lang="cs-CZ" sz="2800" b="1" dirty="0" smtClean="0">
              <a:solidFill>
                <a:srgbClr val="005949"/>
              </a:solidFill>
            </a:endParaRPr>
          </a:p>
          <a:p>
            <a:r>
              <a:rPr lang="cs-CZ" sz="2400" b="1" dirty="0" smtClean="0">
                <a:solidFill>
                  <a:srgbClr val="005949"/>
                </a:solidFill>
              </a:rPr>
              <a:t>Limit 500 000 Eur</a:t>
            </a:r>
          </a:p>
          <a:p>
            <a:r>
              <a:rPr lang="cs-CZ" sz="2400" b="1" dirty="0" smtClean="0">
                <a:solidFill>
                  <a:srgbClr val="005949"/>
                </a:solidFill>
              </a:rPr>
              <a:t>Hodnocení podniku v obtížích</a:t>
            </a:r>
          </a:p>
          <a:p>
            <a:pPr marL="0" indent="0">
              <a:buNone/>
            </a:pPr>
            <a:endParaRPr lang="cs-CZ" sz="1000" b="1" dirty="0" smtClean="0">
              <a:solidFill>
                <a:srgbClr val="005949"/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5949"/>
                </a:solidFill>
              </a:rPr>
              <a:t>De </a:t>
            </a:r>
            <a:r>
              <a:rPr lang="cs-CZ" sz="2800" b="1" dirty="0" err="1" smtClean="0">
                <a:solidFill>
                  <a:srgbClr val="005949"/>
                </a:solidFill>
              </a:rPr>
              <a:t>minimis</a:t>
            </a:r>
            <a:endParaRPr lang="cs-CZ" sz="2800" b="1" dirty="0">
              <a:solidFill>
                <a:srgbClr val="005949"/>
              </a:solidFill>
            </a:endParaRPr>
          </a:p>
          <a:p>
            <a:r>
              <a:rPr lang="cs-CZ" sz="2400" b="1" dirty="0" smtClean="0">
                <a:solidFill>
                  <a:srgbClr val="005949"/>
                </a:solidFill>
              </a:rPr>
              <a:t>Limit 200 000 Eur</a:t>
            </a:r>
            <a:endParaRPr lang="cs-CZ" sz="2400" b="1" dirty="0">
              <a:solidFill>
                <a:srgbClr val="005949"/>
              </a:solidFill>
            </a:endParaRPr>
          </a:p>
          <a:p>
            <a:endParaRPr lang="cs-CZ" sz="2800" b="1" dirty="0" smtClean="0">
              <a:solidFill>
                <a:srgbClr val="005949"/>
              </a:solidFill>
            </a:endParaRPr>
          </a:p>
          <a:p>
            <a:endParaRPr lang="cs-CZ" sz="24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5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smtClean="0">
                <a:solidFill>
                  <a:srgbClr val="006666"/>
                </a:solidFill>
              </a:rPr>
              <a:t>Program </a:t>
            </a:r>
            <a:r>
              <a:rPr lang="cs-CZ" sz="3200" dirty="0" err="1" smtClean="0">
                <a:solidFill>
                  <a:srgbClr val="006666"/>
                </a:solidFill>
              </a:rPr>
              <a:t>webináře</a:t>
            </a:r>
            <a:endParaRPr lang="cs-CZ" sz="3200" dirty="0">
              <a:solidFill>
                <a:srgbClr val="006666"/>
              </a:solidFill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63" y="2132856"/>
            <a:ext cx="10729837" cy="42054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7200" b="1" dirty="0" smtClean="0">
                <a:solidFill>
                  <a:srgbClr val="006666"/>
                </a:solidFill>
              </a:rPr>
              <a:t>Novinky v programu NZÚ light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cs-CZ" sz="7200" b="1" dirty="0">
                <a:solidFill>
                  <a:srgbClr val="006666"/>
                </a:solidFill>
              </a:rPr>
              <a:t>N</a:t>
            </a:r>
            <a:r>
              <a:rPr lang="cs-CZ" sz="7200" b="1" dirty="0" smtClean="0">
                <a:solidFill>
                  <a:srgbClr val="006666"/>
                </a:solidFill>
              </a:rPr>
              <a:t>ová výzva NZÚ Light 1/2024</a:t>
            </a:r>
            <a:endParaRPr lang="cs-CZ" sz="7200" b="1" dirty="0">
              <a:solidFill>
                <a:srgbClr val="006666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400" b="1" dirty="0" smtClean="0">
                <a:solidFill>
                  <a:srgbClr val="006666"/>
                </a:solidFill>
              </a:rPr>
              <a:t>Podmínky a změny v oblasti zateplení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6400" b="1" dirty="0" smtClean="0">
                <a:solidFill>
                  <a:srgbClr val="006666"/>
                </a:solidFill>
              </a:rPr>
              <a:t>Podmínky a změny v oblasti ohřevu vody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cs-CZ" sz="7200" b="1" dirty="0" smtClean="0">
                <a:solidFill>
                  <a:srgbClr val="006666"/>
                </a:solidFill>
              </a:rPr>
              <a:t>Nové povinné formuláře</a:t>
            </a:r>
            <a:endParaRPr lang="cs-CZ" sz="7200" b="1" dirty="0">
              <a:solidFill>
                <a:srgbClr val="006666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cs-CZ" sz="6400" b="1" dirty="0">
                <a:solidFill>
                  <a:srgbClr val="006666"/>
                </a:solidFill>
              </a:rPr>
              <a:t>Změny v odborném posudku a zprávě o </a:t>
            </a:r>
            <a:r>
              <a:rPr lang="cs-CZ" sz="6400" b="1" dirty="0" smtClean="0">
                <a:solidFill>
                  <a:srgbClr val="006666"/>
                </a:solidFill>
              </a:rPr>
              <a:t>realizaci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cs-CZ" sz="6400" b="1" dirty="0" smtClean="0">
                <a:solidFill>
                  <a:srgbClr val="006666"/>
                </a:solidFill>
              </a:rPr>
              <a:t>Změny </a:t>
            </a:r>
            <a:r>
              <a:rPr lang="cs-CZ" sz="6400" b="1" dirty="0">
                <a:solidFill>
                  <a:srgbClr val="006666"/>
                </a:solidFill>
              </a:rPr>
              <a:t>ve zprávě o instalaci </a:t>
            </a:r>
            <a:r>
              <a:rPr lang="cs-CZ" sz="6400" b="1" dirty="0" smtClean="0">
                <a:solidFill>
                  <a:srgbClr val="006666"/>
                </a:solidFill>
              </a:rPr>
              <a:t>OZE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cs-CZ" sz="6400" b="1" dirty="0" smtClean="0">
                <a:solidFill>
                  <a:srgbClr val="006666"/>
                </a:solidFill>
              </a:rPr>
              <a:t>Prohlášení pro bytové domy – souhlas s realizací opatření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cs-CZ" sz="7200" b="1" dirty="0" smtClean="0">
                <a:solidFill>
                  <a:srgbClr val="006666"/>
                </a:solidFill>
              </a:rPr>
              <a:t>Ukázka podání žádosti v nové výzvě NZÚ Light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cs-CZ" sz="7200" b="1" dirty="0">
                <a:solidFill>
                  <a:srgbClr val="006666"/>
                </a:solidFill>
              </a:rPr>
              <a:t>Informace k připravované výzvě na podporu aktivit MAS/EKIS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cs-CZ" sz="7200" b="1" dirty="0" smtClean="0">
                <a:solidFill>
                  <a:srgbClr val="006666"/>
                </a:solidFill>
              </a:rPr>
              <a:t>Administrace žádostí NZÚ Light a energetického poradenství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cs-CZ" sz="6400" b="1" dirty="0" smtClean="0">
                <a:solidFill>
                  <a:srgbClr val="006666"/>
                </a:solidFill>
              </a:rPr>
              <a:t>Na co si dát pozor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cs-CZ" sz="1700" b="1" dirty="0" smtClean="0">
              <a:solidFill>
                <a:srgbClr val="006666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cs-CZ" sz="1700" b="1" dirty="0"/>
          </a:p>
        </p:txBody>
      </p:sp>
    </p:spTree>
    <p:extLst>
      <p:ext uri="{BB962C8B-B14F-4D97-AF65-F5344CB8AC3E}">
        <p14:creationId xmlns:p14="http://schemas.microsoft.com/office/powerpoint/2010/main" val="28326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9"/>
          <p:cNvSpPr>
            <a:spLocks noGrp="1"/>
          </p:cNvSpPr>
          <p:nvPr>
            <p:ph type="title"/>
          </p:nvPr>
        </p:nvSpPr>
        <p:spPr>
          <a:xfrm>
            <a:off x="837207" y="1196752"/>
            <a:ext cx="10517384" cy="701688"/>
          </a:xfrm>
        </p:spPr>
        <p:txBody>
          <a:bodyPr>
            <a:normAutofit/>
          </a:bodyPr>
          <a:lstStyle/>
          <a:p>
            <a:r>
              <a:rPr lang="cs-CZ" sz="3600" kern="0" cap="all" dirty="0" smtClean="0">
                <a:solidFill>
                  <a:srgbClr val="006666"/>
                </a:solidFill>
              </a:rPr>
              <a:t>Na co si dát </a:t>
            </a:r>
            <a:r>
              <a:rPr lang="cs-CZ" sz="3600" kern="0" cap="all" dirty="0" err="1" smtClean="0">
                <a:solidFill>
                  <a:srgbClr val="006666"/>
                </a:solidFill>
              </a:rPr>
              <a:t>pozoR</a:t>
            </a:r>
            <a:endParaRPr lang="cs-CZ" sz="36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837208" y="2204864"/>
            <a:ext cx="1080901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Záložka parametry a indikátory</a:t>
            </a:r>
          </a:p>
          <a:p>
            <a:pPr marL="0" indent="0">
              <a:buNone/>
            </a:pPr>
            <a:endParaRPr lang="cs-CZ" sz="28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Rozdělení projektů</a:t>
            </a:r>
          </a:p>
          <a:p>
            <a:pPr lvl="1"/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bez NEO</a:t>
            </a:r>
          </a:p>
          <a:p>
            <a:pPr lvl="1"/>
            <a:r>
              <a:rPr lang="cs-CZ" sz="24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s</a:t>
            </a:r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 NEO</a:t>
            </a:r>
          </a:p>
          <a:p>
            <a:pPr lvl="1"/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2. žádost v rámci poradenství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7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9"/>
          <p:cNvSpPr>
            <a:spLocks noGrp="1"/>
          </p:cNvSpPr>
          <p:nvPr>
            <p:ph type="title"/>
          </p:nvPr>
        </p:nvSpPr>
        <p:spPr>
          <a:xfrm>
            <a:off x="837207" y="1196752"/>
            <a:ext cx="10517384" cy="701688"/>
          </a:xfrm>
        </p:spPr>
        <p:txBody>
          <a:bodyPr>
            <a:normAutofit/>
          </a:bodyPr>
          <a:lstStyle/>
          <a:p>
            <a:r>
              <a:rPr lang="cs-CZ" sz="3600" kern="0" cap="all" dirty="0" smtClean="0">
                <a:solidFill>
                  <a:srgbClr val="006666"/>
                </a:solidFill>
              </a:rPr>
              <a:t>Na co si dát </a:t>
            </a:r>
            <a:r>
              <a:rPr lang="cs-CZ" sz="3600" kern="0" cap="all" dirty="0" err="1" smtClean="0">
                <a:solidFill>
                  <a:srgbClr val="006666"/>
                </a:solidFill>
              </a:rPr>
              <a:t>pozoR</a:t>
            </a:r>
            <a:endParaRPr lang="cs-CZ" sz="36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837208" y="2204864"/>
            <a:ext cx="1080901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Záložka přílohy</a:t>
            </a:r>
          </a:p>
          <a:p>
            <a:pPr marL="0" indent="0">
              <a:buNone/>
            </a:pPr>
            <a:endParaRPr lang="cs-CZ" sz="10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Výkaz klientů</a:t>
            </a:r>
          </a:p>
          <a:p>
            <a:pPr marL="0" indent="0">
              <a:buNone/>
            </a:pPr>
            <a:endParaRPr lang="cs-CZ" sz="10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Údaje o žadateli se musí shodovat s údaji v AIS</a:t>
            </a:r>
          </a:p>
          <a:p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Používat aktuálně platný formulář</a:t>
            </a:r>
          </a:p>
          <a:p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Označit správnou variantu výše dotace - poslední sloupec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6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9"/>
          <p:cNvSpPr>
            <a:spLocks noGrp="1"/>
          </p:cNvSpPr>
          <p:nvPr>
            <p:ph type="title"/>
          </p:nvPr>
        </p:nvSpPr>
        <p:spPr>
          <a:xfrm>
            <a:off x="837207" y="1196752"/>
            <a:ext cx="10517384" cy="701688"/>
          </a:xfrm>
        </p:spPr>
        <p:txBody>
          <a:bodyPr>
            <a:normAutofit/>
          </a:bodyPr>
          <a:lstStyle/>
          <a:p>
            <a:r>
              <a:rPr lang="cs-CZ" sz="3200" kern="0" cap="all" dirty="0" smtClean="0">
                <a:solidFill>
                  <a:srgbClr val="006666"/>
                </a:solidFill>
              </a:rPr>
              <a:t>Na co si dát </a:t>
            </a:r>
            <a:r>
              <a:rPr lang="cs-CZ" sz="3200" kern="0" cap="all" dirty="0" err="1" smtClean="0">
                <a:solidFill>
                  <a:srgbClr val="006666"/>
                </a:solidFill>
              </a:rPr>
              <a:t>pozoR</a:t>
            </a:r>
            <a:endParaRPr lang="cs-CZ" sz="32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837208" y="2204864"/>
            <a:ext cx="1080901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Záložka </a:t>
            </a:r>
            <a:r>
              <a:rPr lang="cs-CZ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přílohy</a:t>
            </a:r>
          </a:p>
          <a:p>
            <a:pPr marL="0" indent="0">
              <a:buNone/>
            </a:pPr>
            <a:endParaRPr lang="cs-CZ" sz="10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Dokládat všechny povinné přílohy</a:t>
            </a:r>
          </a:p>
          <a:p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Používat aktuálně platné přílohy – Dokumenty ke stažení</a:t>
            </a: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  <a:hlinkClick r:id="rId3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Open Sans" panose="020B0606030504020204" pitchFamily="34" charset="0"/>
                <a:hlinkClick r:id="rId3"/>
              </a:rPr>
              <a:t>https://www.narodniprogramzp.cz/nabidka-dotaci/detail-vyzvy/?</a:t>
            </a:r>
            <a:r>
              <a:rPr lang="cs-CZ" sz="1800" dirty="0" smtClean="0">
                <a:solidFill>
                  <a:srgbClr val="000000"/>
                </a:solidFill>
                <a:latin typeface="Open Sans" panose="020B0606030504020204" pitchFamily="34" charset="0"/>
                <a:hlinkClick r:id="rId3"/>
              </a:rPr>
              <a:t>id=117</a:t>
            </a:r>
            <a:endParaRPr lang="cs-CZ" sz="18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cs-CZ" sz="24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Žádosti v režimu „SOHZ de </a:t>
            </a:r>
            <a:r>
              <a:rPr lang="cs-CZ" sz="2400" b="1" dirty="0" err="1">
                <a:solidFill>
                  <a:srgbClr val="005949"/>
                </a:solidFill>
                <a:latin typeface="+mj-lt"/>
                <a:ea typeface="+mj-ea"/>
                <a:cs typeface="+mj-cs"/>
              </a:rPr>
              <a:t>minimis</a:t>
            </a:r>
            <a:r>
              <a:rPr lang="cs-CZ" sz="24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“ </a:t>
            </a:r>
            <a:endParaRPr lang="cs-CZ" sz="24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marL="857250" lvl="2" indent="0">
              <a:buNone/>
            </a:pPr>
            <a:r>
              <a:rPr lang="cs-CZ" sz="16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- „</a:t>
            </a:r>
            <a:r>
              <a:rPr lang="cs-CZ" sz="1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Ekonomické </a:t>
            </a:r>
            <a:r>
              <a:rPr lang="cs-CZ" sz="18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výkazy k vyhodnocení Podniku v obtížích“ u první žádosti a pak vždy, pokud dojde k jejich změně</a:t>
            </a:r>
            <a:r>
              <a:rPr lang="cs-CZ" sz="1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8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9"/>
          <p:cNvSpPr>
            <a:spLocks noGrp="1"/>
          </p:cNvSpPr>
          <p:nvPr>
            <p:ph type="title"/>
          </p:nvPr>
        </p:nvSpPr>
        <p:spPr>
          <a:xfrm>
            <a:off x="837207" y="1196752"/>
            <a:ext cx="10517384" cy="701688"/>
          </a:xfrm>
        </p:spPr>
        <p:txBody>
          <a:bodyPr>
            <a:normAutofit/>
          </a:bodyPr>
          <a:lstStyle/>
          <a:p>
            <a:r>
              <a:rPr lang="cs-CZ" sz="3600" kern="0" cap="all" dirty="0" smtClean="0">
                <a:solidFill>
                  <a:srgbClr val="006666"/>
                </a:solidFill>
              </a:rPr>
              <a:t>Na co si dát </a:t>
            </a:r>
            <a:r>
              <a:rPr lang="cs-CZ" sz="3600" kern="0" cap="all" dirty="0" err="1" smtClean="0">
                <a:solidFill>
                  <a:srgbClr val="006666"/>
                </a:solidFill>
              </a:rPr>
              <a:t>pozoR</a:t>
            </a:r>
            <a:endParaRPr lang="cs-CZ" sz="36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837208" y="2204864"/>
            <a:ext cx="10809016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Záložka Čestná prohlášení</a:t>
            </a:r>
          </a:p>
          <a:p>
            <a:pPr marL="0" indent="0">
              <a:buNone/>
            </a:pPr>
            <a:endParaRPr lang="cs-CZ" sz="28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8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Při předkládání 2. a další žádosti v daném kalendářním roce </a:t>
            </a:r>
            <a:r>
              <a:rPr lang="pl-PL" sz="28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u žádostí v režimu podpory „SOHZ de minimis“ </a:t>
            </a:r>
            <a:r>
              <a:rPr lang="cs-CZ" sz="28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lze zaškrtnout pole: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000000"/>
                </a:solidFill>
                <a:latin typeface="Open Sans" panose="020B0606030504020204" pitchFamily="34" charset="0"/>
              </a:rPr>
              <a:t>Potvrzuji, že dříve dodané Ekonomické výkazy k vyhodnocení Podniku v obtížích jsou stále platné a k této žádosti je tedy nepřikládám.</a:t>
            </a:r>
            <a:br>
              <a:rPr lang="cs-CZ" sz="2400" i="1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cs-CZ" sz="2400" i="1" dirty="0">
                <a:solidFill>
                  <a:srgbClr val="000000"/>
                </a:solidFill>
                <a:latin typeface="Open Sans" panose="020B0606030504020204" pitchFamily="34" charset="0"/>
              </a:rPr>
              <a:t/>
            </a:r>
            <a:br>
              <a:rPr lang="cs-CZ" sz="2400" i="1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cs-CZ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cs-CZ" sz="28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U nově předkládaných </a:t>
            </a:r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žádostí </a:t>
            </a:r>
            <a:r>
              <a:rPr lang="cs-CZ" sz="28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nové ČP: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000000"/>
                </a:solidFill>
                <a:latin typeface="Open Sans" panose="020B0606030504020204" pitchFamily="34" charset="0"/>
              </a:rPr>
              <a:t>Prohlašuji, že jsem u všech vykázaných žádostí zpracovatelem Odborného posudku i Zprávy o provedených opatřeních.</a:t>
            </a:r>
            <a:r>
              <a:rPr lang="cs-CZ" sz="2400" dirty="0">
                <a:solidFill>
                  <a:srgbClr val="000000"/>
                </a:solidFill>
                <a:latin typeface="Open Sans" panose="020B0606030504020204" pitchFamily="34" charset="0"/>
              </a:rPr>
              <a:t/>
            </a:r>
            <a:br>
              <a:rPr lang="cs-CZ" sz="240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cs-CZ" sz="2400" dirty="0">
                <a:solidFill>
                  <a:srgbClr val="000000"/>
                </a:solidFill>
                <a:latin typeface="Open Sans" panose="020B0606030504020204" pitchFamily="34" charset="0"/>
              </a:rPr>
              <a:t/>
            </a:r>
            <a:br>
              <a:rPr lang="cs-CZ" sz="240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cs-CZ" sz="24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6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9"/>
          <p:cNvSpPr>
            <a:spLocks noGrp="1"/>
          </p:cNvSpPr>
          <p:nvPr>
            <p:ph type="title"/>
          </p:nvPr>
        </p:nvSpPr>
        <p:spPr>
          <a:xfrm>
            <a:off x="837207" y="1196752"/>
            <a:ext cx="10517384" cy="701688"/>
          </a:xfrm>
        </p:spPr>
        <p:txBody>
          <a:bodyPr>
            <a:normAutofit/>
          </a:bodyPr>
          <a:lstStyle/>
          <a:p>
            <a:r>
              <a:rPr lang="cs-CZ" sz="3600" kern="0" cap="all" dirty="0" smtClean="0">
                <a:solidFill>
                  <a:srgbClr val="006666"/>
                </a:solidFill>
              </a:rPr>
              <a:t>Na co si dát </a:t>
            </a:r>
            <a:r>
              <a:rPr lang="cs-CZ" sz="3600" kern="0" cap="all" dirty="0" err="1" smtClean="0">
                <a:solidFill>
                  <a:srgbClr val="006666"/>
                </a:solidFill>
              </a:rPr>
              <a:t>pozoR</a:t>
            </a:r>
            <a:endParaRPr lang="cs-CZ" sz="36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837208" y="2204864"/>
            <a:ext cx="10809016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Duplicita – 2.žádosti v NZÚ Light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Pouze projekty na ohřev vody</a:t>
            </a:r>
            <a:endParaRPr lang="cs-CZ" sz="2800" b="1" dirty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4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Pokud je na stejný rodinný dům podaná nebo dokončená druhá žádost 773xxx (1. žádost 772xxx</a:t>
            </a:r>
            <a:r>
              <a:rPr lang="cs-CZ" sz="28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lvl="1"/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vykázat </a:t>
            </a:r>
            <a:r>
              <a:rPr lang="cs-CZ" sz="24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ve výkaze jako „snížená – druhá žádost</a:t>
            </a:r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“</a:t>
            </a:r>
          </a:p>
          <a:p>
            <a:pPr lvl="1"/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v </a:t>
            </a:r>
            <a:r>
              <a:rPr lang="cs-CZ" sz="24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Parametrech a indikátorech projekt zařadit do pole „Počet zpracovaných 2. žádostí v NZÚ Light“. Platí i pro žádosti, které jsou zpracovány různými MAS/EKIS</a:t>
            </a:r>
            <a:r>
              <a:rPr lang="cs-CZ" sz="2400" b="1" dirty="0" smtClean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457200" lvl="1" indent="0">
              <a:buNone/>
            </a:pPr>
            <a:endParaRPr lang="cs-CZ" sz="2400" b="1" dirty="0" smtClean="0">
              <a:solidFill>
                <a:srgbClr val="005949"/>
              </a:solidFill>
              <a:latin typeface="+mj-lt"/>
              <a:ea typeface="+mj-ea"/>
              <a:cs typeface="+mj-cs"/>
            </a:endParaRPr>
          </a:p>
          <a:p>
            <a:r>
              <a:rPr lang="cs-CZ" sz="28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  <a:t>Za projekt lze uplatnit 4000 Kč.</a:t>
            </a:r>
            <a:br>
              <a:rPr lang="cs-CZ" sz="2800" b="1" dirty="0">
                <a:solidFill>
                  <a:srgbClr val="005949"/>
                </a:solidFill>
                <a:latin typeface="+mj-lt"/>
                <a:ea typeface="+mj-ea"/>
                <a:cs typeface="+mj-cs"/>
              </a:rPr>
            </a:b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0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Základní představení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63" y="2060848"/>
            <a:ext cx="8566761" cy="4277408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alokace </a:t>
            </a:r>
            <a:r>
              <a:rPr lang="cs-CZ" sz="2800" b="1" dirty="0">
                <a:solidFill>
                  <a:srgbClr val="006666"/>
                </a:solidFill>
              </a:rPr>
              <a:t>3</a:t>
            </a:r>
            <a:r>
              <a:rPr lang="cs-CZ" sz="2800" b="1" dirty="0" smtClean="0">
                <a:solidFill>
                  <a:srgbClr val="006666"/>
                </a:solidFill>
              </a:rPr>
              <a:t> </a:t>
            </a:r>
            <a:r>
              <a:rPr lang="cs-CZ" sz="2800" b="1" dirty="0">
                <a:solidFill>
                  <a:srgbClr val="006666"/>
                </a:solidFill>
              </a:rPr>
              <a:t>mld. Kč</a:t>
            </a:r>
            <a:r>
              <a:rPr lang="cs-CZ" sz="2800" dirty="0">
                <a:solidFill>
                  <a:srgbClr val="006666"/>
                </a:solidFill>
              </a:rPr>
              <a:t> </a:t>
            </a:r>
            <a:r>
              <a:rPr lang="cs-CZ" sz="2800" dirty="0" smtClean="0">
                <a:solidFill>
                  <a:srgbClr val="006666"/>
                </a:solidFill>
              </a:rPr>
              <a:t>financováno </a:t>
            </a:r>
            <a:r>
              <a:rPr lang="cs-CZ" sz="2800" dirty="0">
                <a:solidFill>
                  <a:srgbClr val="006666"/>
                </a:solidFill>
              </a:rPr>
              <a:t>z Modernizačního fondu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dirty="0" smtClean="0">
                <a:solidFill>
                  <a:srgbClr val="006666"/>
                </a:solidFill>
              </a:rPr>
              <a:t>schválení 19. prosince 2023</a:t>
            </a:r>
            <a:endParaRPr lang="cs-CZ" sz="2800" dirty="0">
              <a:solidFill>
                <a:srgbClr val="006666"/>
              </a:solidFill>
            </a:endParaRP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b="1" dirty="0">
                <a:solidFill>
                  <a:srgbClr val="006666"/>
                </a:solidFill>
              </a:rPr>
              <a:t>příjem žádostí od </a:t>
            </a:r>
            <a:r>
              <a:rPr lang="cs-CZ" sz="2800" b="1" dirty="0" smtClean="0">
                <a:solidFill>
                  <a:srgbClr val="006666"/>
                </a:solidFill>
              </a:rPr>
              <a:t>17. </a:t>
            </a:r>
            <a:r>
              <a:rPr lang="cs-CZ" sz="2800" b="1" dirty="0">
                <a:solidFill>
                  <a:srgbClr val="006666"/>
                </a:solidFill>
              </a:rPr>
              <a:t>ledna </a:t>
            </a:r>
            <a:r>
              <a:rPr lang="cs-CZ" sz="2800" b="1" dirty="0" smtClean="0">
                <a:solidFill>
                  <a:srgbClr val="006666"/>
                </a:solidFill>
              </a:rPr>
              <a:t>2024</a:t>
            </a:r>
            <a:endParaRPr lang="cs-CZ" sz="2800" b="1" dirty="0">
              <a:solidFill>
                <a:srgbClr val="006666"/>
              </a:solidFill>
            </a:endParaRP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elektronický příjem žádostí přes AIS SFŽP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opatření realizovaná po 12. 9. 2022 lze uznat i zpětně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702666"/>
            <a:ext cx="779388" cy="936104"/>
          </a:xfrm>
          <a:prstGeom prst="rect">
            <a:avLst/>
          </a:prstGeom>
        </p:spPr>
      </p:pic>
      <p:pic>
        <p:nvPicPr>
          <p:cNvPr id="6" name="Zástupný symbol pro obrázek 6"/>
          <p:cNvPicPr>
            <a:picLocks noChangeAspect="1"/>
          </p:cNvPicPr>
          <p:nvPr/>
        </p:nvPicPr>
        <p:blipFill rotWithShape="1">
          <a:blip r:embed="rId4"/>
          <a:srcRect l="20294" t="-847" r="7438" b="847"/>
          <a:stretch/>
        </p:blipFill>
        <p:spPr>
          <a:xfrm>
            <a:off x="9360362" y="1484782"/>
            <a:ext cx="2496278" cy="51421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66" y="1628800"/>
            <a:ext cx="1039184" cy="12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Koho podpoříme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12" y="2060848"/>
            <a:ext cx="1051877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6666"/>
                </a:solidFill>
              </a:rPr>
              <a:t>Vlastníky</a:t>
            </a:r>
          </a:p>
          <a:p>
            <a:pPr marL="0" indent="0">
              <a:buNone/>
            </a:pPr>
            <a:endParaRPr lang="cs-CZ" sz="2000" b="1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b="1" dirty="0" smtClean="0">
                <a:solidFill>
                  <a:srgbClr val="006666"/>
                </a:solidFill>
              </a:rPr>
              <a:t>Rodinného domu  </a:t>
            </a:r>
            <a:r>
              <a:rPr lang="pl-PL" sz="2200" dirty="0" smtClean="0">
                <a:solidFill>
                  <a:srgbClr val="006666"/>
                </a:solidFill>
              </a:rPr>
              <a:t>nebo trvale obývaného </a:t>
            </a:r>
            <a:r>
              <a:rPr lang="pl-PL" sz="2200" b="1" dirty="0" smtClean="0">
                <a:solidFill>
                  <a:srgbClr val="006666"/>
                </a:solidFill>
              </a:rPr>
              <a:t>rekreačního objektu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b="1" dirty="0" smtClean="0">
                <a:solidFill>
                  <a:srgbClr val="006666"/>
                </a:solidFill>
              </a:rPr>
              <a:t>Bytu v bytovém domě </a:t>
            </a:r>
            <a:r>
              <a:rPr lang="cs-CZ" sz="2200" dirty="0" smtClean="0">
                <a:solidFill>
                  <a:srgbClr val="006666"/>
                </a:solidFill>
              </a:rPr>
              <a:t>nebo </a:t>
            </a:r>
            <a:r>
              <a:rPr lang="cs-CZ" sz="2200" b="1" dirty="0" smtClean="0">
                <a:solidFill>
                  <a:srgbClr val="006666"/>
                </a:solidFill>
              </a:rPr>
              <a:t>spoluvlastnického podílu </a:t>
            </a:r>
            <a:r>
              <a:rPr lang="cs-CZ" sz="2200" dirty="0" smtClean="0">
                <a:solidFill>
                  <a:srgbClr val="006666"/>
                </a:solidFill>
              </a:rPr>
              <a:t>na bytovém domě s právem užívat posuzovaný byt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b="1" dirty="0" smtClean="0">
                <a:solidFill>
                  <a:srgbClr val="006666"/>
                </a:solidFill>
              </a:rPr>
              <a:t>Členy bytového družstva </a:t>
            </a:r>
            <a:r>
              <a:rPr lang="cs-CZ" sz="2200" dirty="0" smtClean="0">
                <a:solidFill>
                  <a:srgbClr val="006666"/>
                </a:solidFill>
              </a:rPr>
              <a:t>s právem užívání posuzovaného bytu v bytovém domě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43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Koho podpoříme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12" y="1916832"/>
            <a:ext cx="10518775" cy="4464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2000" b="1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rgbClr val="006666"/>
                </a:solidFill>
              </a:rPr>
              <a:t>Podmínky: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>
                <a:solidFill>
                  <a:srgbClr val="006666"/>
                </a:solidFill>
              </a:rPr>
              <a:t>žadatel musí být (spolu)vlastník domu a mít v domě </a:t>
            </a:r>
            <a:r>
              <a:rPr lang="pl-PL" sz="2200" b="1" dirty="0">
                <a:solidFill>
                  <a:srgbClr val="006666"/>
                </a:solidFill>
              </a:rPr>
              <a:t>trvalý pobyt před 12. 9. 2022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dirty="0">
                <a:solidFill>
                  <a:srgbClr val="006666"/>
                </a:solidFill>
              </a:rPr>
              <a:t>žadatel i všichni členové domácnosti pobírají ke dni podání žádosti </a:t>
            </a:r>
            <a:r>
              <a:rPr lang="cs-CZ" sz="2200" b="1" dirty="0">
                <a:solidFill>
                  <a:srgbClr val="006666"/>
                </a:solidFill>
              </a:rPr>
              <a:t>starobní důchod </a:t>
            </a:r>
            <a:r>
              <a:rPr lang="cs-CZ" sz="2200" dirty="0">
                <a:solidFill>
                  <a:srgbClr val="006666"/>
                </a:solidFill>
              </a:rPr>
              <a:t>nebo </a:t>
            </a:r>
            <a:r>
              <a:rPr lang="cs-CZ" sz="2200" b="1" dirty="0">
                <a:solidFill>
                  <a:srgbClr val="006666"/>
                </a:solidFill>
              </a:rPr>
              <a:t>invalidní důchod 3. stupně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b="1" dirty="0">
                <a:solidFill>
                  <a:srgbClr val="006666"/>
                </a:solidFill>
              </a:rPr>
              <a:t>NEBO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dirty="0" smtClean="0">
                <a:solidFill>
                  <a:srgbClr val="006666"/>
                </a:solidFill>
              </a:rPr>
              <a:t>žadatel kdykoli v období mezi 12. 9. 2022 a dnem podání žádosti o dotaci </a:t>
            </a:r>
            <a:r>
              <a:rPr lang="cs-CZ" sz="2200" b="1" dirty="0" smtClean="0">
                <a:solidFill>
                  <a:srgbClr val="006666"/>
                </a:solidFill>
              </a:rPr>
              <a:t>pobíral příspěvek na bydlení </a:t>
            </a:r>
            <a:r>
              <a:rPr lang="pl-PL" sz="2200" dirty="0" smtClean="0">
                <a:solidFill>
                  <a:srgbClr val="006666"/>
                </a:solidFill>
              </a:rPr>
              <a:t>(není nutné, aby jej pobíral po celou dobu)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dirty="0" smtClean="0">
                <a:solidFill>
                  <a:srgbClr val="006666"/>
                </a:solidFill>
              </a:rPr>
              <a:t>v </a:t>
            </a:r>
            <a:r>
              <a:rPr lang="cs-CZ" sz="2200" dirty="0">
                <a:solidFill>
                  <a:srgbClr val="006666"/>
                </a:solidFill>
              </a:rPr>
              <a:t>období mezi 12. 9. 2022 a dnem podání žádosti o dotaci </a:t>
            </a:r>
            <a:r>
              <a:rPr lang="cs-CZ" sz="2200" dirty="0" smtClean="0">
                <a:solidFill>
                  <a:srgbClr val="006666"/>
                </a:solidFill>
              </a:rPr>
              <a:t>některý ze členů domácnosti </a:t>
            </a:r>
            <a:r>
              <a:rPr lang="cs-CZ" sz="2200" b="1" dirty="0" smtClean="0">
                <a:solidFill>
                  <a:srgbClr val="006666"/>
                </a:solidFill>
              </a:rPr>
              <a:t>pobíral přídavek na dítě žijící ve společné domácnosti </a:t>
            </a:r>
            <a:r>
              <a:rPr lang="cs-CZ" sz="2200" dirty="0" smtClean="0">
                <a:solidFill>
                  <a:srgbClr val="006666"/>
                </a:solidFill>
              </a:rPr>
              <a:t>žadatele</a:t>
            </a:r>
            <a:endParaRPr lang="pl-PL" sz="22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029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kern="0" cap="all" dirty="0" smtClean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Změny obecných podmínek</a:t>
            </a:r>
            <a:endParaRPr lang="cs-CZ" sz="3200" kern="0" cap="all" dirty="0">
              <a:solidFill>
                <a:srgbClr val="00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12" y="1916832"/>
            <a:ext cx="10518775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rgbClr val="006666"/>
                </a:solidFill>
              </a:rPr>
              <a:t>Podmínky: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b="1" dirty="0" smtClean="0">
                <a:solidFill>
                  <a:srgbClr val="006666"/>
                </a:solidFill>
              </a:rPr>
              <a:t>Vyloučena podpora </a:t>
            </a:r>
            <a:r>
              <a:rPr lang="pl-PL" sz="2200" dirty="0" smtClean="0">
                <a:solidFill>
                  <a:srgbClr val="006666"/>
                </a:solidFill>
              </a:rPr>
              <a:t>na ohřev vody, pokud již žadatel žádal na TČ s ohřevem vody nebo solární systém na ohřev vody nebo fotovoltaický systém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>
                <a:solidFill>
                  <a:srgbClr val="006666"/>
                </a:solidFill>
              </a:rPr>
              <a:t>Vyráběná energie musí primárně sloužit k ohřevu vody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>
                <a:solidFill>
                  <a:srgbClr val="006666"/>
                </a:solidFill>
              </a:rPr>
              <a:t>Rozdělení podpory na ohřev vody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pl-PL" sz="1800" dirty="0">
                <a:solidFill>
                  <a:srgbClr val="006666"/>
                </a:solidFill>
              </a:rPr>
              <a:t>S</a:t>
            </a:r>
            <a:r>
              <a:rPr lang="pl-PL" sz="1800" dirty="0" smtClean="0">
                <a:solidFill>
                  <a:srgbClr val="006666"/>
                </a:solidFill>
              </a:rPr>
              <a:t> instalací nové akumulační nádrže (bojleru)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pl-PL" sz="1800" dirty="0" smtClean="0">
                <a:solidFill>
                  <a:srgbClr val="006666"/>
                </a:solidFill>
              </a:rPr>
              <a:t>Bez instalace nové akumulační nádrže (bojleru)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903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 podpoříme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881448"/>
            <a:ext cx="779388" cy="9361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20601" r="4208" b="22000"/>
          <a:stretch/>
        </p:blipFill>
        <p:spPr>
          <a:xfrm>
            <a:off x="124269" y="2012807"/>
            <a:ext cx="9430573" cy="3888581"/>
          </a:xfrm>
          <a:prstGeom prst="rect">
            <a:avLst/>
          </a:prstGeom>
        </p:spPr>
      </p:pic>
      <p:pic>
        <p:nvPicPr>
          <p:cNvPr id="7" name="Zástupný symbol pro obrázek 6"/>
          <p:cNvPicPr>
            <a:picLocks noChangeAspect="1"/>
          </p:cNvPicPr>
          <p:nvPr/>
        </p:nvPicPr>
        <p:blipFill rotWithShape="1">
          <a:blip r:embed="rId5"/>
          <a:srcRect l="20294" t="-847" r="7438" b="847"/>
          <a:stretch/>
        </p:blipFill>
        <p:spPr>
          <a:xfrm>
            <a:off x="9696399" y="1556792"/>
            <a:ext cx="2349125" cy="50325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70" y="1719141"/>
            <a:ext cx="1039184" cy="124813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3B42AA1-C2A7-9F28-108B-44079E102433}"/>
              </a:ext>
            </a:extLst>
          </p:cNvPr>
          <p:cNvSpPr txBox="1"/>
          <p:nvPr/>
        </p:nvSpPr>
        <p:spPr>
          <a:xfrm>
            <a:off x="6316469" y="1501415"/>
            <a:ext cx="193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Light" panose="020B0502040204020203" pitchFamily="34" charset="0"/>
              </a:rPr>
              <a:t>Ohřev 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Light" panose="020B0502040204020203" pitchFamily="34" charset="0"/>
              </a:rPr>
              <a:t>vody z OZE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Light" panose="020B0502040204020203" pitchFamily="34" charset="0"/>
              </a:rPr>
              <a:t>90 000 Kč/60 000 Kč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683" y="2051677"/>
            <a:ext cx="476834" cy="395091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 flipH="1">
            <a:off x="5663952" y="2446768"/>
            <a:ext cx="652517" cy="98223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Kolik </a:t>
            </a:r>
            <a:r>
              <a:rPr lang="cs-CZ" sz="2667" kern="0" cap="all" dirty="0" smtClean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zaplatíme</a:t>
            </a:r>
            <a:endParaRPr lang="cs-CZ" sz="2667" kern="0" cap="all" dirty="0">
              <a:solidFill>
                <a:srgbClr val="00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7408" y="1916833"/>
            <a:ext cx="8500041" cy="1224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U bytových domů pouze výměna oken nebo vchodových dveří do exteriéru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Výměna stavebních otvorů v bytových domech, kdy 75% bytů má již okna vyměněna s izolačním zasklením (min. 2-sklo)</a:t>
            </a:r>
            <a:endParaRPr lang="cs-CZ" sz="2000" b="1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763206"/>
            <a:ext cx="779388" cy="936104"/>
          </a:xfrm>
          <a:prstGeom prst="rect">
            <a:avLst/>
          </a:prstGeom>
        </p:spPr>
      </p:pic>
      <p:pic>
        <p:nvPicPr>
          <p:cNvPr id="7" name="Zástupný symbol pro obrázek 6"/>
          <p:cNvPicPr>
            <a:picLocks noChangeAspect="1"/>
          </p:cNvPicPr>
          <p:nvPr/>
        </p:nvPicPr>
        <p:blipFill rotWithShape="1">
          <a:blip r:embed="rId4"/>
          <a:srcRect l="20294" t="-847" r="7438" b="847"/>
          <a:stretch/>
        </p:blipFill>
        <p:spPr>
          <a:xfrm>
            <a:off x="9696400" y="1510913"/>
            <a:ext cx="2340069" cy="50144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57" y="1685934"/>
            <a:ext cx="1039184" cy="1248139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64484"/>
              </p:ext>
            </p:extLst>
          </p:nvPr>
        </p:nvGraphicFramePr>
        <p:xfrm>
          <a:off x="767407" y="3140970"/>
          <a:ext cx="8500041" cy="35824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60441">
                  <a:extLst>
                    <a:ext uri="{9D8B030D-6E8A-4147-A177-3AD203B41FA5}">
                      <a16:colId xmlns:a16="http://schemas.microsoft.com/office/drawing/2014/main" val="228983947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6363209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5551772"/>
                    </a:ext>
                  </a:extLst>
                </a:gridCol>
                <a:gridCol w="1227232">
                  <a:extLst>
                    <a:ext uri="{9D8B030D-6E8A-4147-A177-3AD203B41FA5}">
                      <a16:colId xmlns:a16="http://schemas.microsoft.com/office/drawing/2014/main" val="3377899074"/>
                    </a:ext>
                  </a:extLst>
                </a:gridCol>
              </a:tblGrid>
              <a:tr h="60286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500" b="1" baseline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 opatření</a:t>
                      </a:r>
                      <a:endParaRPr lang="cs-CZ" sz="1500" b="1" baseline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500" b="1" baseline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Měrná jednotka</a:t>
                      </a:r>
                      <a:endParaRPr lang="cs-CZ" sz="1500" b="1" baseline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500" b="0" baseline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Rodinné domy</a:t>
                      </a:r>
                      <a:endParaRPr lang="cs-CZ" sz="1500" b="1" baseline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500" b="1" baseline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Dotace </a:t>
                      </a:r>
                      <a:r>
                        <a:rPr lang="en-US" sz="1500" b="1" baseline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[</a:t>
                      </a:r>
                      <a:r>
                        <a:rPr lang="cs-CZ" sz="1500" b="1" baseline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Kč</a:t>
                      </a:r>
                      <a:r>
                        <a:rPr lang="en-US" sz="1500" b="1" baseline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]</a:t>
                      </a:r>
                      <a:endParaRPr lang="cs-CZ" sz="1500" b="1" baseline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500" b="0" baseline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Bytové domy</a:t>
                      </a:r>
                      <a:endParaRPr lang="cs-CZ" sz="1500" b="1" baseline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500" b="1" baseline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Dotace </a:t>
                      </a:r>
                      <a:r>
                        <a:rPr lang="en-US" sz="1500" b="1" baseline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[</a:t>
                      </a:r>
                      <a:r>
                        <a:rPr lang="cs-CZ" sz="1500" b="1" baseline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Kč</a:t>
                      </a:r>
                      <a:r>
                        <a:rPr lang="en-US" sz="1500" b="1" baseline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]</a:t>
                      </a:r>
                      <a:endParaRPr lang="cs-CZ" sz="1500" b="1" baseline="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777687"/>
                  </a:ext>
                </a:extLst>
              </a:tr>
              <a:tr h="516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500" b="1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Zateplení fasády</a:t>
                      </a:r>
                      <a:endParaRPr lang="cs-CZ" sz="1500" baseline="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běžný metr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92529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500" b="1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Zateplení střechy</a:t>
                      </a:r>
                      <a:endParaRPr lang="cs-CZ" sz="1500" baseline="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kompletní opatření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Yu Mincho"/>
                          <a:cs typeface="Times New Roman" panose="02020603050405020304" pitchFamily="18" charset="0"/>
                        </a:rPr>
                        <a:t>120 000</a:t>
                      </a:r>
                      <a:endParaRPr lang="cs-CZ" sz="1500" baseline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Yu Mincho"/>
                          <a:cs typeface="Times New Roman" panose="02020603050405020304" pitchFamily="18" charset="0"/>
                        </a:rPr>
                        <a:t>-</a:t>
                      </a:r>
                      <a:endParaRPr lang="cs-CZ" sz="1500" baseline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09166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500" b="1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Zateplení stropu pod půdou</a:t>
                      </a:r>
                      <a:endParaRPr lang="cs-CZ" sz="1500" baseline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kompletní opatření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Yu Mincho"/>
                          <a:cs typeface="Times New Roman" panose="02020603050405020304" pitchFamily="18" charset="0"/>
                        </a:rPr>
                        <a:t>50 000</a:t>
                      </a:r>
                      <a:endParaRPr lang="cs-CZ" sz="1500" baseline="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Yu Mincho"/>
                          <a:cs typeface="Times New Roman" panose="02020603050405020304" pitchFamily="18" charset="0"/>
                        </a:rPr>
                        <a:t>-</a:t>
                      </a:r>
                      <a:endParaRPr lang="cs-CZ" sz="1500" baseline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615232"/>
                  </a:ext>
                </a:extLst>
              </a:tr>
              <a:tr h="4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500" b="1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Zateplení podlahy na zemině nebo nad nevytápěným suterénem</a:t>
                      </a:r>
                      <a:endParaRPr lang="cs-CZ" sz="1500" baseline="0" dirty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kompletní opatření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Yu Mincho"/>
                          <a:cs typeface="Times New Roman" panose="02020603050405020304" pitchFamily="18" charset="0"/>
                        </a:rPr>
                        <a:t>60 000</a:t>
                      </a:r>
                      <a:endParaRPr lang="cs-CZ" sz="1500" baseline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Yu Mincho"/>
                          <a:cs typeface="Times New Roman" panose="02020603050405020304" pitchFamily="18" charset="0"/>
                        </a:rPr>
                        <a:t>-</a:t>
                      </a:r>
                      <a:endParaRPr lang="cs-CZ" sz="1500" baseline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079460"/>
                  </a:ext>
                </a:extLst>
              </a:tr>
              <a:tr h="484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500" b="1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Výměna výplní otvorů - oken</a:t>
                      </a:r>
                      <a:endParaRPr lang="cs-CZ" sz="1500" baseline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ks výplně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524660"/>
                  </a:ext>
                </a:extLst>
              </a:tr>
              <a:tr h="60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500" b="1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Výměna výplní otvorů - vchodových dveří </a:t>
                      </a:r>
                      <a:endParaRPr lang="cs-CZ" sz="1500" baseline="0">
                        <a:solidFill>
                          <a:srgbClr val="006666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ks dveří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18 000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500" baseline="0" dirty="0">
                          <a:solidFill>
                            <a:srgbClr val="006666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18 000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19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623392" y="1369996"/>
            <a:ext cx="10517384" cy="786419"/>
          </a:xfrm>
        </p:spPr>
        <p:txBody>
          <a:bodyPr/>
          <a:lstStyle/>
          <a:p>
            <a:r>
              <a:rPr lang="cs-CZ" sz="2667" kern="0" cap="all" dirty="0" smtClean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Změny u </a:t>
            </a:r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</a:t>
            </a:r>
            <a:r>
              <a:rPr lang="cs-CZ" sz="2667" kern="0" cap="all" dirty="0" smtClean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ateplení</a:t>
            </a:r>
            <a:endParaRPr lang="cs-CZ" sz="2667" kern="0" cap="all" dirty="0">
              <a:solidFill>
                <a:srgbClr val="00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7408" y="2156415"/>
            <a:ext cx="8500041" cy="43689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Okna a dveře - bude provedena v souladu s ČSN 74 6077 Okna a vnější dveře – Požadavky na zabudování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Okna – s izolačním 3-sklem a </a:t>
            </a:r>
            <a:r>
              <a:rPr lang="cs-CZ" sz="2000" b="1" dirty="0" err="1" smtClean="0">
                <a:solidFill>
                  <a:srgbClr val="006666"/>
                </a:solidFill>
              </a:rPr>
              <a:t>tl</a:t>
            </a:r>
            <a:r>
              <a:rPr lang="cs-CZ" sz="2000" b="1" dirty="0" smtClean="0">
                <a:solidFill>
                  <a:srgbClr val="006666"/>
                </a:solidFill>
              </a:rPr>
              <a:t>. </a:t>
            </a:r>
            <a:r>
              <a:rPr lang="cs-CZ" sz="2000" b="1" dirty="0">
                <a:solidFill>
                  <a:srgbClr val="006666"/>
                </a:solidFill>
              </a:rPr>
              <a:t>r</a:t>
            </a:r>
            <a:r>
              <a:rPr lang="cs-CZ" sz="2000" b="1" dirty="0" smtClean="0">
                <a:solidFill>
                  <a:srgbClr val="006666"/>
                </a:solidFill>
              </a:rPr>
              <a:t>ámu 80 mm nebo </a:t>
            </a:r>
            <a:r>
              <a:rPr lang="cs-CZ" sz="2000" b="1" dirty="0" err="1" smtClean="0">
                <a:solidFill>
                  <a:srgbClr val="006666"/>
                </a:solidFill>
              </a:rPr>
              <a:t>Uw</a:t>
            </a:r>
            <a:r>
              <a:rPr lang="cs-CZ" sz="2000" b="1" dirty="0" smtClean="0">
                <a:solidFill>
                  <a:srgbClr val="006666"/>
                </a:solidFill>
              </a:rPr>
              <a:t> </a:t>
            </a:r>
            <a:r>
              <a:rPr lang="cs-CZ" sz="2000" b="1" dirty="0">
                <a:solidFill>
                  <a:srgbClr val="006666"/>
                </a:solidFill>
              </a:rPr>
              <a:t>≤</a:t>
            </a:r>
            <a:r>
              <a:rPr lang="cs-CZ" sz="2000" b="1" dirty="0" smtClean="0">
                <a:solidFill>
                  <a:srgbClr val="006666"/>
                </a:solidFill>
              </a:rPr>
              <a:t> 0,9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Dveře – tepelně-izolační výplň a zasklení min. 2-sklo nebo </a:t>
            </a:r>
            <a:r>
              <a:rPr lang="cs-CZ" sz="2000" b="1" dirty="0" err="1" smtClean="0">
                <a:solidFill>
                  <a:srgbClr val="006666"/>
                </a:solidFill>
              </a:rPr>
              <a:t>Ud</a:t>
            </a:r>
            <a:r>
              <a:rPr lang="cs-CZ" sz="2000" b="1" dirty="0" smtClean="0">
                <a:solidFill>
                  <a:srgbClr val="006666"/>
                </a:solidFill>
              </a:rPr>
              <a:t> </a:t>
            </a:r>
            <a:r>
              <a:rPr lang="cs-CZ" sz="2000" b="1" dirty="0">
                <a:solidFill>
                  <a:srgbClr val="006666"/>
                </a:solidFill>
              </a:rPr>
              <a:t>≤</a:t>
            </a:r>
            <a:r>
              <a:rPr lang="cs-CZ" sz="2000" b="1" dirty="0" smtClean="0">
                <a:solidFill>
                  <a:srgbClr val="006666"/>
                </a:solidFill>
              </a:rPr>
              <a:t>1,2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Zateplení – přepočet </a:t>
            </a:r>
            <a:r>
              <a:rPr lang="cs-CZ" sz="2000" b="1" dirty="0" err="1" smtClean="0">
                <a:solidFill>
                  <a:srgbClr val="006666"/>
                </a:solidFill>
              </a:rPr>
              <a:t>tl</a:t>
            </a:r>
            <a:r>
              <a:rPr lang="cs-CZ" sz="2000" b="1" dirty="0" smtClean="0">
                <a:solidFill>
                  <a:srgbClr val="006666"/>
                </a:solidFill>
              </a:rPr>
              <a:t>. izolace přes R – započítává se i stávající izolace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 smtClean="0">
                <a:solidFill>
                  <a:srgbClr val="006666"/>
                </a:solidFill>
              </a:rPr>
              <a:t>Výměna oken - realizované do 17.1.2024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600" b="1" dirty="0" smtClean="0">
                <a:solidFill>
                  <a:srgbClr val="006666"/>
                </a:solidFill>
              </a:rPr>
              <a:t>možnost postupovat podle podmínek předchozí výzvy </a:t>
            </a:r>
            <a:r>
              <a:rPr lang="cs-CZ" sz="1600" b="1" dirty="0" smtClean="0">
                <a:solidFill>
                  <a:srgbClr val="006666"/>
                </a:solidFill>
              </a:rPr>
              <a:t>1/2023</a:t>
            </a:r>
            <a:endParaRPr lang="cs-CZ" sz="1600" b="1" dirty="0" smtClean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sz="2000" dirty="0" smtClean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sz="2000" dirty="0" smtClean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sz="2000" dirty="0" smtClean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763206"/>
            <a:ext cx="779388" cy="936104"/>
          </a:xfrm>
          <a:prstGeom prst="rect">
            <a:avLst/>
          </a:prstGeom>
        </p:spPr>
      </p:pic>
      <p:pic>
        <p:nvPicPr>
          <p:cNvPr id="7" name="Zástupný symbol pro obrázek 6"/>
          <p:cNvPicPr>
            <a:picLocks noChangeAspect="1"/>
          </p:cNvPicPr>
          <p:nvPr/>
        </p:nvPicPr>
        <p:blipFill rotWithShape="1">
          <a:blip r:embed="rId4"/>
          <a:srcRect l="20294" t="-847" r="7438" b="847"/>
          <a:stretch/>
        </p:blipFill>
        <p:spPr>
          <a:xfrm>
            <a:off x="9696400" y="1510913"/>
            <a:ext cx="2340069" cy="50144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57" y="1685934"/>
            <a:ext cx="1039184" cy="12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2">
      <a:dk1>
        <a:sysClr val="windowText" lastClr="000000"/>
      </a:dk1>
      <a:lt1>
        <a:sysClr val="window" lastClr="FFFFFF"/>
      </a:lt1>
      <a:dk2>
        <a:srgbClr val="003AA9"/>
      </a:dk2>
      <a:lt2>
        <a:srgbClr val="DFE895"/>
      </a:lt2>
      <a:accent1>
        <a:srgbClr val="003AA9"/>
      </a:accent1>
      <a:accent2>
        <a:srgbClr val="B5CD00"/>
      </a:accent2>
      <a:accent3>
        <a:srgbClr val="43B02A"/>
      </a:accent3>
      <a:accent4>
        <a:srgbClr val="7EA6D7"/>
      </a:accent4>
      <a:accent5>
        <a:srgbClr val="DFE895"/>
      </a:accent5>
      <a:accent6>
        <a:srgbClr val="96D9A5"/>
      </a:accent6>
      <a:hlink>
        <a:srgbClr val="003AA9"/>
      </a:hlink>
      <a:folHlink>
        <a:srgbClr val="7EA6D7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Ú light_prezentace_15_11" id="{534A6241-B77F-40D9-9F81-485B774DBF22}" vid="{9AF17476-CB7A-49AC-80E7-AF2F7F32D3F4}"/>
    </a:ext>
  </a:extLst>
</a:theme>
</file>

<file path=ppt/theme/theme2.xml><?xml version="1.0" encoding="utf-8"?>
<a:theme xmlns:a="http://schemas.openxmlformats.org/drawingml/2006/main" name="1_Motiv systému Office">
  <a:themeElements>
    <a:clrScheme name="Vlastní 10">
      <a:dk1>
        <a:sysClr val="windowText" lastClr="000000"/>
      </a:dk1>
      <a:lt1>
        <a:sysClr val="window" lastClr="FFFFFF"/>
      </a:lt1>
      <a:dk2>
        <a:srgbClr val="005949"/>
      </a:dk2>
      <a:lt2>
        <a:srgbClr val="DFE895"/>
      </a:lt2>
      <a:accent1>
        <a:srgbClr val="005949"/>
      </a:accent1>
      <a:accent2>
        <a:srgbClr val="B5CD00"/>
      </a:accent2>
      <a:accent3>
        <a:srgbClr val="006EBA"/>
      </a:accent3>
      <a:accent4>
        <a:srgbClr val="7EA6D7"/>
      </a:accent4>
      <a:accent5>
        <a:srgbClr val="DFE895"/>
      </a:accent5>
      <a:accent6>
        <a:srgbClr val="96D9A5"/>
      </a:accent6>
      <a:hlink>
        <a:srgbClr val="003AA9"/>
      </a:hlink>
      <a:folHlink>
        <a:srgbClr val="7EA6D7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Ú light_prezentace_16-9" id="{DE86B1F3-F863-452C-A9D3-1C2D02A723A1}" vid="{4F0ED7AB-7ACC-43B7-9386-1E46776436E6}"/>
    </a:ext>
  </a:extLst>
</a:theme>
</file>

<file path=ppt/theme/theme3.xml><?xml version="1.0" encoding="utf-8"?>
<a:theme xmlns:a="http://schemas.openxmlformats.org/drawingml/2006/main" name="2_Motiv systému Office">
  <a:themeElements>
    <a:clrScheme name="Vlastní 10">
      <a:dk1>
        <a:sysClr val="windowText" lastClr="000000"/>
      </a:dk1>
      <a:lt1>
        <a:sysClr val="window" lastClr="FFFFFF"/>
      </a:lt1>
      <a:dk2>
        <a:srgbClr val="005949"/>
      </a:dk2>
      <a:lt2>
        <a:srgbClr val="DFE895"/>
      </a:lt2>
      <a:accent1>
        <a:srgbClr val="005949"/>
      </a:accent1>
      <a:accent2>
        <a:srgbClr val="B5CD00"/>
      </a:accent2>
      <a:accent3>
        <a:srgbClr val="006EBA"/>
      </a:accent3>
      <a:accent4>
        <a:srgbClr val="7EA6D7"/>
      </a:accent4>
      <a:accent5>
        <a:srgbClr val="DFE895"/>
      </a:accent5>
      <a:accent6>
        <a:srgbClr val="96D9A5"/>
      </a:accent6>
      <a:hlink>
        <a:srgbClr val="003AA9"/>
      </a:hlink>
      <a:folHlink>
        <a:srgbClr val="7EA6D7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Ú light_prezentace_16-9" id="{DE86B1F3-F863-452C-A9D3-1C2D02A723A1}" vid="{4F0ED7AB-7ACC-43B7-9386-1E46776436E6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99DAE56586FD4A801DFF173D3AEF7B" ma:contentTypeVersion="14" ma:contentTypeDescription="Vytvoří nový dokument" ma:contentTypeScope="" ma:versionID="cf42172167cdae61c331c3bfd1a65550">
  <xsd:schema xmlns:xsd="http://www.w3.org/2001/XMLSchema" xmlns:xs="http://www.w3.org/2001/XMLSchema" xmlns:p="http://schemas.microsoft.com/office/2006/metadata/properties" xmlns:ns2="cf4f97eb-5d28-49eb-8972-8f8a2972c649" xmlns:ns3="d832f99a-ec35-48f4-becb-5276efe12eb5" targetNamespace="http://schemas.microsoft.com/office/2006/metadata/properties" ma:root="true" ma:fieldsID="93063541d79acfe348d8205ef3caff07" ns2:_="" ns3:_="">
    <xsd:import namespace="cf4f97eb-5d28-49eb-8972-8f8a2972c649"/>
    <xsd:import namespace="d832f99a-ec35-48f4-becb-5276efe12eb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f97eb-5d28-49eb-8972-8f8a2972c6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Sloupec zachycení celé taxonomie" ma:hidden="true" ma:list="{73794e92-3874-48ba-b26f-9c635f075140}" ma:internalName="TaxCatchAll" ma:showField="CatchAllData" ma:web="cf4f97eb-5d28-49eb-8972-8f8a2972c6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2f99a-ec35-48f4-becb-5276efe12e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64b6c111-1938-4821-85f3-92cb4bcf78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9D601-4C4A-44AA-AB17-D3D3F959C0E1}"/>
</file>

<file path=customXml/itemProps2.xml><?xml version="1.0" encoding="utf-8"?>
<ds:datastoreItem xmlns:ds="http://schemas.openxmlformats.org/officeDocument/2006/customXml" ds:itemID="{8AE1DA2C-9FFE-4955-9548-4C9D4B4821E9}"/>
</file>

<file path=docProps/app.xml><?xml version="1.0" encoding="utf-8"?>
<Properties xmlns="http://schemas.openxmlformats.org/officeDocument/2006/extended-properties" xmlns:vt="http://schemas.openxmlformats.org/officeDocument/2006/docPropsVTypes">
  <Template>NZÚ light_prezentace_15_11</Template>
  <TotalTime>1042</TotalTime>
  <Words>1315</Words>
  <Application>Microsoft Office PowerPoint</Application>
  <PresentationFormat>Širokoúhlá obrazovka</PresentationFormat>
  <Paragraphs>275</Paragraphs>
  <Slides>25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25</vt:i4>
      </vt:variant>
    </vt:vector>
  </HeadingPairs>
  <TitlesOfParts>
    <vt:vector size="36" baseType="lpstr">
      <vt:lpstr>Arial</vt:lpstr>
      <vt:lpstr>Calibri</vt:lpstr>
      <vt:lpstr>Open Sans</vt:lpstr>
      <vt:lpstr>Roboto</vt:lpstr>
      <vt:lpstr>Segoe UI</vt:lpstr>
      <vt:lpstr>Segoe UI Light</vt:lpstr>
      <vt:lpstr>Times New Roman</vt:lpstr>
      <vt:lpstr>Yu Mincho</vt:lpstr>
      <vt:lpstr>Motiv systému Office</vt:lpstr>
      <vt:lpstr>1_Motiv systému Office</vt:lpstr>
      <vt:lpstr>2_Motiv systému Office</vt:lpstr>
      <vt:lpstr>NOVÁ ZELENÁ ÚSPORÁM Light</vt:lpstr>
      <vt:lpstr>Program webináře</vt:lpstr>
      <vt:lpstr>Základní představení</vt:lpstr>
      <vt:lpstr>Koho podpoříme</vt:lpstr>
      <vt:lpstr>Koho podpoříme</vt:lpstr>
      <vt:lpstr>Změny obecných podmínek</vt:lpstr>
      <vt:lpstr>Co podpoříme</vt:lpstr>
      <vt:lpstr>Kolik zaplatíme</vt:lpstr>
      <vt:lpstr>Změny u zateplení</vt:lpstr>
      <vt:lpstr>KOLIK ZAPLATÍME – OHŘEV VODY</vt:lpstr>
      <vt:lpstr>Kolik zaplatíme a obecné podmínky</vt:lpstr>
      <vt:lpstr>Jak na to</vt:lpstr>
      <vt:lpstr>Administrace - poradenství</vt:lpstr>
      <vt:lpstr>Administrace - poradenství</vt:lpstr>
      <vt:lpstr>Výzvy Energetická osvěta a dotační poradenství </vt:lpstr>
      <vt:lpstr>ENERGETICKÁ OSVĚTA  a dotační poradenství   </vt:lpstr>
      <vt:lpstr>Stávající VÝZVA energetická osvěta a dotační poradenství – 1/2023</vt:lpstr>
      <vt:lpstr>NOVÁ VÝZVA energetická osvěta a dotační poradenství – X/2024</vt:lpstr>
      <vt:lpstr>REŽIMY VEŘEJNÉ PODPORY</vt:lpstr>
      <vt:lpstr>Na co si dát pozoR</vt:lpstr>
      <vt:lpstr>Na co si dát pozoR</vt:lpstr>
      <vt:lpstr>Na co si dát pozoR</vt:lpstr>
      <vt:lpstr>Na co si dát pozoR</vt:lpstr>
      <vt:lpstr>Na co si dát pozoR</vt:lpstr>
      <vt:lpstr>Prezentace aplikace PowerPoint</vt:lpstr>
    </vt:vector>
  </TitlesOfParts>
  <Company>SFZP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NOVÁ ZELENÁ ÚSPORÁM Light</dc:title>
  <dc:creator>Drbal Zbynek</dc:creator>
  <cp:lastModifiedBy>Drbal Zbynek</cp:lastModifiedBy>
  <cp:revision>55</cp:revision>
  <cp:lastPrinted>2014-02-25T12:57:44Z</cp:lastPrinted>
  <dcterms:created xsi:type="dcterms:W3CDTF">2022-11-15T14:50:32Z</dcterms:created>
  <dcterms:modified xsi:type="dcterms:W3CDTF">2024-01-15T17:41:38Z</dcterms:modified>
</cp:coreProperties>
</file>